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7" r:id="rId31"/>
    <p:sldId id="286" r:id="rId32"/>
    <p:sldId id="308" r:id="rId33"/>
    <p:sldId id="309" r:id="rId34"/>
    <p:sldId id="310" r:id="rId35"/>
    <p:sldId id="311" r:id="rId36"/>
    <p:sldId id="312" r:id="rId37"/>
    <p:sldId id="313" r:id="rId38"/>
    <p:sldId id="314" r:id="rId39"/>
    <p:sldId id="315"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B78D3726-4716-45D6-A06D-3D4B4C4FD048}"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B78D3726-4716-45D6-A06D-3D4B4C4FD048}"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78D3726-4716-45D6-A06D-3D4B4C4FD048}" type="slidenum">
              <a:rPr lang="fr-FR" smtClean="0"/>
              <a:pPr/>
              <a:t>‹N°›</a:t>
            </a:fld>
            <a:endParaRPr lang="fr-FR"/>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C7494C10-BF5B-4762-9969-E4CF76A0FD5D}" type="datetimeFigureOut">
              <a:rPr lang="fr-FR" smtClean="0"/>
              <a:pPr/>
              <a:t>11/07/2014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B78D3726-4716-45D6-A06D-3D4B4C4FD048}"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494C10-BF5B-4762-9969-E4CF76A0FD5D}" type="datetimeFigureOut">
              <a:rPr lang="fr-FR" smtClean="0"/>
              <a:pPr/>
              <a:t>11/07/2014</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78D3726-4716-45D6-A06D-3D4B4C4FD048}"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dir="r"/>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source=images&amp;cd=&amp;cad=rja&amp;uact=8&amp;docid=nQUKSCSz1gxk8M&amp;tbnid=qFdSNhWKLTvD0M:&amp;ved=0CAUQjRw&amp;url=http://terresdefoy.com/spip.php?article1410&amp;ei=wfZjU57cHInckgWNwIDoAw&amp;bvm=bv.65788261,d.dGI&amp;psig=AFQjCNH5wQMI7dhMEvAp6D7EvfPdpeNj6w&amp;ust=1399146310848743"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docid=k5V_ST9hZDK2jM&amp;tbnid=vbGWA3eO0SeMGM:&amp;ved=0CAUQjRw&amp;url=http://www.dorffer-patrick.com/article-humour-philosophie-don-de-bonheur-102895340.html&amp;ei=cphmU4mNMoyGkQXk6IDABw&amp;bvm=bv.65788261,d.dGc&amp;psig=AFQjCNE9Gd8MchZojWAOT6ogvE3cUcOTpA&amp;ust=1399318953409961"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7"/>
            <a:ext cx="7772400" cy="2376264"/>
          </a:xfrm>
        </p:spPr>
        <p:txBody>
          <a:bodyPr>
            <a:noAutofit/>
          </a:bodyPr>
          <a:lstStyle/>
          <a:p>
            <a:pPr algn="ctr"/>
            <a:r>
              <a:rPr lang="fr-FR" sz="7200" dirty="0" smtClean="0">
                <a:latin typeface="Commons" pitchFamily="2" charset="0"/>
              </a:rPr>
              <a:t>Programme missionnaire</a:t>
            </a:r>
            <a:endParaRPr lang="fr-FR" sz="7200" dirty="0">
              <a:latin typeface="Commons" pitchFamily="2" charset="0"/>
            </a:endParaRPr>
          </a:p>
        </p:txBody>
      </p:sp>
      <p:sp>
        <p:nvSpPr>
          <p:cNvPr id="3" name="Sous-titre 2"/>
          <p:cNvSpPr>
            <a:spLocks noGrp="1"/>
          </p:cNvSpPr>
          <p:nvPr>
            <p:ph type="subTitle" idx="1"/>
          </p:nvPr>
        </p:nvSpPr>
        <p:spPr/>
        <p:txBody>
          <a:bodyPr/>
          <a:lstStyle/>
          <a:p>
            <a:r>
              <a:rPr lang="fr-FR" dirty="0" smtClean="0">
                <a:solidFill>
                  <a:schemeClr val="tx1"/>
                </a:solidFill>
                <a:latin typeface="Commons" pitchFamily="2" charset="0"/>
              </a:rPr>
              <a:t>   Eglise protestante de </a:t>
            </a:r>
            <a:r>
              <a:rPr lang="fr-FR" dirty="0" err="1" smtClean="0">
                <a:solidFill>
                  <a:schemeClr val="tx1"/>
                </a:solidFill>
                <a:latin typeface="Commons" pitchFamily="2" charset="0"/>
              </a:rPr>
              <a:t>Kanaky</a:t>
            </a:r>
            <a:r>
              <a:rPr lang="fr-FR" dirty="0" smtClean="0">
                <a:solidFill>
                  <a:schemeClr val="tx1"/>
                </a:solidFill>
                <a:latin typeface="Commons" pitchFamily="2" charset="0"/>
              </a:rPr>
              <a:t>-Nouvelle-Calédonie</a:t>
            </a:r>
            <a:endParaRPr lang="fr-FR" dirty="0">
              <a:solidFill>
                <a:schemeClr val="tx1"/>
              </a:solidFill>
              <a:latin typeface="Commons" pitchFamily="2"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7"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7"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755576" y="332656"/>
            <a:ext cx="7863408" cy="5680880"/>
          </a:xfrm>
          <a:solidFill>
            <a:schemeClr val="bg2">
              <a:lumMod val="75000"/>
            </a:schemeClr>
          </a:solidFill>
          <a:ln w="76200">
            <a:solidFill>
              <a:schemeClr val="accent2">
                <a:lumMod val="75000"/>
              </a:schemeClr>
            </a:solidFill>
          </a:ln>
          <a:scene3d>
            <a:camera prst="perspectiveContrastingRightFacing"/>
            <a:lightRig rig="threePt" dir="t"/>
          </a:scene3d>
        </p:spPr>
        <p:txBody>
          <a:bodyPr>
            <a:normAutofit/>
          </a:bodyPr>
          <a:lstStyle/>
          <a:p>
            <a:pPr algn="ctr"/>
            <a:r>
              <a:rPr lang="fr-FR" sz="3200" b="1" dirty="0" smtClean="0">
                <a:solidFill>
                  <a:schemeClr val="tx1"/>
                </a:solidFill>
              </a:rPr>
              <a:t>La redynamisation de l’EPKNC, notre objectif principal,  s’impose. Ce travail de restauration commence par une démarche de </a:t>
            </a:r>
            <a:r>
              <a:rPr lang="fr-FR" sz="3200" b="1" u="sng" dirty="0" smtClean="0">
                <a:solidFill>
                  <a:schemeClr val="tx1"/>
                </a:solidFill>
              </a:rPr>
              <a:t>déconstruction des schémas, </a:t>
            </a:r>
            <a:r>
              <a:rPr lang="fr-FR" sz="3200" b="1" dirty="0" smtClean="0">
                <a:solidFill>
                  <a:schemeClr val="tx1"/>
                </a:solidFill>
              </a:rPr>
              <a:t>des idées, des habitudes et des pratiques devenus obsolètes. Puis, encourager la </a:t>
            </a:r>
            <a:r>
              <a:rPr lang="fr-FR" sz="3200" b="1" u="sng" dirty="0" smtClean="0">
                <a:solidFill>
                  <a:schemeClr val="tx1"/>
                </a:solidFill>
              </a:rPr>
              <a:t>contribution de chacun </a:t>
            </a:r>
            <a:r>
              <a:rPr lang="fr-FR" sz="3200" b="1" dirty="0" smtClean="0">
                <a:solidFill>
                  <a:schemeClr val="tx1"/>
                </a:solidFill>
              </a:rPr>
              <a:t>pour atteindre le but commun. C’est ainsi que chaque membre de l’EPKNC est une entité nouvelle et dynamique appelée à collaborer à la mission de l’Eglise.</a:t>
            </a:r>
          </a:p>
          <a:p>
            <a:endParaRPr lang="fr-F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332656"/>
            <a:ext cx="6711280" cy="6336704"/>
          </a:xfrm>
          <a:solidFill>
            <a:schemeClr val="bg1">
              <a:lumMod val="85000"/>
            </a:schemeClr>
          </a:solidFill>
          <a:scene3d>
            <a:camera prst="perspectiveAbove"/>
            <a:lightRig rig="threePt" dir="t"/>
          </a:scene3d>
        </p:spPr>
        <p:txBody>
          <a:bodyPr>
            <a:normAutofit fontScale="92500" lnSpcReduction="20000"/>
          </a:bodyPr>
          <a:lstStyle/>
          <a:p>
            <a:r>
              <a:rPr lang="fr-FR" sz="4000" b="1" cap="all" dirty="0" smtClean="0">
                <a:solidFill>
                  <a:schemeClr val="tx1"/>
                </a:solidFill>
                <a:latin typeface="Commons" pitchFamily="2" charset="0"/>
              </a:rPr>
              <a:t>Champ d’action</a:t>
            </a:r>
          </a:p>
          <a:p>
            <a:r>
              <a:rPr lang="fr-FR" b="1" dirty="0" smtClean="0">
                <a:solidFill>
                  <a:schemeClr val="tx1"/>
                </a:solidFill>
              </a:rPr>
              <a:t> </a:t>
            </a:r>
          </a:p>
          <a:p>
            <a:r>
              <a:rPr lang="fr-FR" sz="2800" b="1" dirty="0" smtClean="0">
                <a:solidFill>
                  <a:schemeClr val="tx1"/>
                </a:solidFill>
              </a:rPr>
              <a:t>Les quatre axes centraux du synode </a:t>
            </a:r>
          </a:p>
          <a:p>
            <a:r>
              <a:rPr lang="fr-FR" sz="2800" b="1" dirty="0" smtClean="0">
                <a:solidFill>
                  <a:schemeClr val="tx1"/>
                </a:solidFill>
              </a:rPr>
              <a:t>2002 de </a:t>
            </a:r>
            <a:r>
              <a:rPr lang="fr-FR" sz="2800" b="1" dirty="0" err="1" smtClean="0">
                <a:solidFill>
                  <a:schemeClr val="tx1"/>
                </a:solidFill>
              </a:rPr>
              <a:t>Gossanah</a:t>
            </a:r>
            <a:endParaRPr lang="fr-FR" sz="2800" b="1" dirty="0" smtClean="0">
              <a:solidFill>
                <a:schemeClr val="tx1"/>
              </a:solidFill>
            </a:endParaRPr>
          </a:p>
          <a:p>
            <a:endParaRPr lang="fr-FR" sz="2800" b="1" dirty="0" smtClean="0">
              <a:solidFill>
                <a:schemeClr val="tx1"/>
              </a:solidFill>
            </a:endParaRPr>
          </a:p>
          <a:p>
            <a:r>
              <a:rPr lang="fr-FR" sz="3000" b="1" i="1" cap="all" dirty="0" smtClean="0">
                <a:solidFill>
                  <a:schemeClr val="tx1"/>
                </a:solidFill>
              </a:rPr>
              <a:t>Cette démarche de </a:t>
            </a:r>
          </a:p>
          <a:p>
            <a:r>
              <a:rPr lang="fr-FR" sz="3000" b="1" i="1" cap="all" dirty="0" smtClean="0">
                <a:solidFill>
                  <a:schemeClr val="tx1"/>
                </a:solidFill>
              </a:rPr>
              <a:t>redynamisation de l’EPKNC se </a:t>
            </a:r>
          </a:p>
          <a:p>
            <a:r>
              <a:rPr lang="fr-FR" sz="3000" b="1" i="1" cap="all" dirty="0" smtClean="0">
                <a:solidFill>
                  <a:schemeClr val="tx1"/>
                </a:solidFill>
              </a:rPr>
              <a:t>concrétise à travers la mise en </a:t>
            </a:r>
          </a:p>
          <a:p>
            <a:r>
              <a:rPr lang="fr-FR" sz="3000" b="1" i="1" cap="all" dirty="0" smtClean="0">
                <a:solidFill>
                  <a:schemeClr val="tx1"/>
                </a:solidFill>
              </a:rPr>
              <a:t>application de différents projets </a:t>
            </a:r>
          </a:p>
          <a:p>
            <a:r>
              <a:rPr lang="fr-FR" sz="3000" b="1" i="1" cap="all" dirty="0" smtClean="0">
                <a:solidFill>
                  <a:schemeClr val="tx1"/>
                </a:solidFill>
              </a:rPr>
              <a:t>dans nos églises régionales.</a:t>
            </a:r>
            <a:r>
              <a:rPr lang="fr-FR" sz="3000" b="1" cap="all" dirty="0" smtClean="0">
                <a:solidFill>
                  <a:schemeClr val="tx1"/>
                </a:solidFill>
              </a:rPr>
              <a:t> </a:t>
            </a:r>
          </a:p>
          <a:p>
            <a:r>
              <a:rPr lang="fr-FR" sz="3000" b="1" i="1" cap="all" dirty="0" smtClean="0">
                <a:solidFill>
                  <a:schemeClr val="tx1"/>
                </a:solidFill>
              </a:rPr>
              <a:t>Ces champs d’actions se regroupent autour de </a:t>
            </a:r>
          </a:p>
          <a:p>
            <a:r>
              <a:rPr lang="fr-FR" sz="3000" b="1" i="1" cap="all" dirty="0" smtClean="0">
                <a:solidFill>
                  <a:schemeClr val="tx1"/>
                </a:solidFill>
              </a:rPr>
              <a:t>4 axes principaux décidés par le Synode de </a:t>
            </a:r>
            <a:r>
              <a:rPr lang="fr-FR" sz="3000" b="1" i="1" cap="all" dirty="0" err="1" smtClean="0">
                <a:solidFill>
                  <a:schemeClr val="tx1"/>
                </a:solidFill>
              </a:rPr>
              <a:t>Gossanah</a:t>
            </a:r>
            <a:r>
              <a:rPr lang="fr-FR" sz="3000" b="1" i="1" cap="all" dirty="0" smtClean="0">
                <a:solidFill>
                  <a:schemeClr val="tx1"/>
                </a:solidFill>
              </a:rPr>
              <a:t>, à Ouvéa en 2002.</a:t>
            </a:r>
            <a:endParaRPr lang="fr-FR" sz="3000" b="1" cap="all" dirty="0" smtClean="0">
              <a:solidFill>
                <a:schemeClr val="tx1"/>
              </a:solidFill>
            </a:endParaRPr>
          </a:p>
          <a:p>
            <a:r>
              <a:rPr lang="fr-FR" sz="3000" b="1" dirty="0" smtClean="0">
                <a:solidFill>
                  <a:schemeClr val="tx1"/>
                </a:solidFill>
              </a:rPr>
              <a:t> </a:t>
            </a:r>
          </a:p>
          <a:p>
            <a:endParaRPr lang="fr-FR" dirty="0"/>
          </a:p>
        </p:txBody>
      </p:sp>
      <p:pic>
        <p:nvPicPr>
          <p:cNvPr id="7" name="Espace réservé pour une image  4" descr="DEFAP_NCPP142-12373_P-200x200.jpg"/>
          <p:cNvPicPr>
            <a:picLocks noChangeAspect="1"/>
          </p:cNvPicPr>
          <p:nvPr/>
        </p:nvPicPr>
        <p:blipFill>
          <a:blip r:embed="rId2" cstate="print"/>
          <a:srcRect t="3267" b="3267"/>
          <a:stretch>
            <a:fillRect/>
          </a:stretch>
        </p:blipFill>
        <p:spPr>
          <a:xfrm>
            <a:off x="5652120" y="116632"/>
            <a:ext cx="3312368" cy="3744416"/>
          </a:xfrm>
          <a:prstGeom prst="ellipse">
            <a:avLst/>
          </a:prstGeom>
          <a:solidFill>
            <a:schemeClr val="bg1"/>
          </a:solidFill>
          <a:ln w="6350">
            <a:noFill/>
          </a:ln>
          <a:effectLst>
            <a:softEdge rad="112500"/>
          </a:effectLst>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188640"/>
            <a:ext cx="8367464" cy="6112928"/>
          </a:xfr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lvl="0" algn="ctr"/>
            <a:r>
              <a:rPr lang="fr-FR" sz="4000" b="1" dirty="0" smtClean="0">
                <a:solidFill>
                  <a:schemeClr val="tx1"/>
                </a:solidFill>
                <a:latin typeface="Commons" pitchFamily="2" charset="0"/>
              </a:rPr>
              <a:t>1° EVANGELISATION</a:t>
            </a:r>
          </a:p>
          <a:p>
            <a:pPr algn="ctr"/>
            <a:r>
              <a:rPr lang="fr-FR" sz="2800" b="1" dirty="0" smtClean="0">
                <a:solidFill>
                  <a:schemeClr val="tx1"/>
                </a:solidFill>
              </a:rPr>
              <a:t>Nous encourageons nos Eglises régionales à faire de l’évangélisation l’axe central et dynamique de l’ensemble de la mission de l’Eglise. Pour qu’elle soit leur préoccupation prioritaire par rapport aux autres activités ecclésiales.</a:t>
            </a:r>
          </a:p>
          <a:p>
            <a:pPr algn="ctr"/>
            <a:r>
              <a:rPr lang="fr-FR" sz="2800" b="1" dirty="0" smtClean="0">
                <a:solidFill>
                  <a:schemeClr val="tx1"/>
                </a:solidFill>
              </a:rPr>
              <a:t>Cette évangélisation revêt plusieurs formes allant de la catéchèse, la lutte contre l’alcoolisme, la diaconie, les aumôneries jusqu’aux appels à la conversion. Nous proposons de sortir de nos lieux habituels pour aller « dehors »…</a:t>
            </a:r>
          </a:p>
          <a:p>
            <a:pPr algn="ctr"/>
            <a:r>
              <a:rPr lang="fr-FR" sz="2800" b="1" dirty="0" smtClean="0">
                <a:solidFill>
                  <a:schemeClr val="tx1"/>
                </a:solidFill>
              </a:rPr>
              <a:t>Nous invitons nos membres, nos mouvements, nos branches d’activités, tous nos responsables à s’initier ou à encourager ce ministère d’annonce et d’appel.</a:t>
            </a:r>
          </a:p>
          <a:p>
            <a:endParaRPr lang="fr-FR" dirty="0"/>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260648"/>
            <a:ext cx="8439472" cy="6192688"/>
          </a:xfrm>
          <a:solidFill>
            <a:schemeClr val="accent2">
              <a:lumMod val="60000"/>
              <a:lumOff val="40000"/>
            </a:schemeClr>
          </a:solidFill>
          <a:ln w="76200">
            <a:solidFill>
              <a:schemeClr val="accent2">
                <a:lumMod val="50000"/>
              </a:schemeClr>
            </a:solidFill>
          </a:ln>
          <a:scene3d>
            <a:camera prst="perspectiveBelow"/>
            <a:lightRig rig="threePt" dir="t"/>
          </a:scene3d>
        </p:spPr>
        <p:txBody>
          <a:bodyPr>
            <a:normAutofit fontScale="92500" lnSpcReduction="20000"/>
          </a:bodyPr>
          <a:lstStyle/>
          <a:p>
            <a:endParaRPr lang="fr-FR" sz="4000" b="1" dirty="0" smtClean="0">
              <a:latin typeface="Commons" pitchFamily="2" charset="0"/>
            </a:endParaRPr>
          </a:p>
          <a:p>
            <a:pPr algn="ctr"/>
            <a:r>
              <a:rPr lang="fr-FR" sz="4000" b="1" dirty="0" smtClean="0">
                <a:solidFill>
                  <a:schemeClr val="tx1"/>
                </a:solidFill>
                <a:latin typeface="Commons" pitchFamily="2" charset="0"/>
              </a:rPr>
              <a:t>2. FORMATION</a:t>
            </a:r>
          </a:p>
          <a:p>
            <a:pPr algn="ctr"/>
            <a:r>
              <a:rPr lang="fr-FR" sz="2800" b="1" dirty="0" smtClean="0">
                <a:solidFill>
                  <a:schemeClr val="tx1"/>
                </a:solidFill>
              </a:rPr>
              <a:t>Nous nous soucions d’abord de la formation du peuple de Dieu. En conséquence le passage de notre Ecole pastorale en Centre de formation pastorale et théologique de Béthanie permet depuis d’accueillir toutes personnes désirant suivre une formation biblique et théologique. Nous nous soucions aussi de multiplier la formation continue de nos pasteurs, des diacres, des moniteurs d’école du dimanche, des aumôniers et responsables d’Eglise.</a:t>
            </a:r>
          </a:p>
          <a:p>
            <a:pPr algn="ctr"/>
            <a:r>
              <a:rPr lang="fr-FR" sz="2800" b="1" dirty="0" smtClean="0">
                <a:solidFill>
                  <a:schemeClr val="tx1"/>
                </a:solidFill>
              </a:rPr>
              <a:t>La formation du peuple de Dieu et de nos responsables est perçue comme un renforcement de nos connaissances et capacités par rapports aux nombreux défis lancés par notre société actuelle, par la modernisation et la globalisation.</a:t>
            </a:r>
          </a:p>
          <a:p>
            <a:pPr algn="ctr"/>
            <a:r>
              <a:rPr lang="fr-FR" sz="2800" b="1" dirty="0" smtClean="0">
                <a:solidFill>
                  <a:schemeClr val="tx1"/>
                </a:solidFill>
              </a:rPr>
              <a:t> </a:t>
            </a:r>
          </a:p>
          <a:p>
            <a:endParaRPr lang="fr-FR" dirty="0"/>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188640"/>
            <a:ext cx="8223448" cy="6408712"/>
          </a:xfrm>
          <a:solidFill>
            <a:schemeClr val="accent5">
              <a:lumMod val="40000"/>
              <a:lumOff val="60000"/>
            </a:schemeClr>
          </a:solidFill>
          <a:ln w="76200">
            <a:solidFill>
              <a:schemeClr val="tx2">
                <a:lumMod val="60000"/>
                <a:lumOff val="40000"/>
              </a:schemeClr>
            </a:solidFill>
          </a:ln>
          <a:scene3d>
            <a:camera prst="perspectiveAbove"/>
            <a:lightRig rig="threePt" dir="t"/>
          </a:scene3d>
        </p:spPr>
        <p:txBody>
          <a:bodyPr>
            <a:normAutofit fontScale="62500" lnSpcReduction="20000"/>
          </a:bodyPr>
          <a:lstStyle/>
          <a:p>
            <a:pPr lvl="0"/>
            <a:endParaRPr lang="fr-FR" dirty="0" smtClean="0"/>
          </a:p>
          <a:p>
            <a:r>
              <a:rPr lang="fr-FR" sz="6400" b="1" dirty="0" smtClean="0">
                <a:solidFill>
                  <a:schemeClr val="tx1"/>
                </a:solidFill>
                <a:latin typeface="Commons" pitchFamily="2" charset="0"/>
              </a:rPr>
              <a:t>3. FINANCES </a:t>
            </a:r>
          </a:p>
          <a:p>
            <a:r>
              <a:rPr lang="fr-FR" sz="4000" b="1" dirty="0" smtClean="0">
                <a:solidFill>
                  <a:schemeClr val="tx1"/>
                </a:solidFill>
              </a:rPr>
              <a:t>Nous invitons nos paroissiens </a:t>
            </a:r>
          </a:p>
          <a:p>
            <a:r>
              <a:rPr lang="fr-FR" sz="4000" b="1" dirty="0" smtClean="0">
                <a:solidFill>
                  <a:schemeClr val="tx1"/>
                </a:solidFill>
              </a:rPr>
              <a:t>à se lancer dans une véritable </a:t>
            </a:r>
          </a:p>
          <a:p>
            <a:r>
              <a:rPr lang="fr-FR" sz="4000" b="1" dirty="0" smtClean="0">
                <a:solidFill>
                  <a:schemeClr val="tx1"/>
                </a:solidFill>
              </a:rPr>
              <a:t>organisation financière, qui </a:t>
            </a:r>
          </a:p>
          <a:p>
            <a:r>
              <a:rPr lang="fr-FR" sz="4000" b="1" dirty="0" smtClean="0">
                <a:solidFill>
                  <a:schemeClr val="tx1"/>
                </a:solidFill>
              </a:rPr>
              <a:t>s’appuie sur l’offrande en </a:t>
            </a:r>
          </a:p>
          <a:p>
            <a:r>
              <a:rPr lang="fr-FR" sz="4000" b="1" dirty="0" smtClean="0">
                <a:solidFill>
                  <a:schemeClr val="tx1"/>
                </a:solidFill>
              </a:rPr>
              <a:t>reconnaissance de la grâce </a:t>
            </a:r>
          </a:p>
          <a:p>
            <a:r>
              <a:rPr lang="fr-FR" sz="4000" b="1" dirty="0" smtClean="0">
                <a:solidFill>
                  <a:schemeClr val="tx1"/>
                </a:solidFill>
              </a:rPr>
              <a:t>reçue. </a:t>
            </a:r>
          </a:p>
          <a:p>
            <a:r>
              <a:rPr lang="fr-FR" sz="4000" b="1" dirty="0" smtClean="0">
                <a:solidFill>
                  <a:schemeClr val="tx1"/>
                </a:solidFill>
              </a:rPr>
              <a:t>Le Département Finance et Patrimoine et la Commission théologique se chargent d’accompagner cette nouvelle organisation.</a:t>
            </a:r>
          </a:p>
          <a:p>
            <a:r>
              <a:rPr lang="fr-FR" sz="4000" b="1" dirty="0" smtClean="0">
                <a:solidFill>
                  <a:schemeClr val="tx1"/>
                </a:solidFill>
              </a:rPr>
              <a:t>Que l’Eglise, nos régions, nos consistoires et nos paroisses mettent en place une véritable politique d’indemnisation du pasteur. Tel est le point névralgique de la situation actuelle !</a:t>
            </a:r>
          </a:p>
          <a:p>
            <a:r>
              <a:rPr lang="fr-FR" sz="4000" b="1" dirty="0" smtClean="0">
                <a:solidFill>
                  <a:schemeClr val="tx1"/>
                </a:solidFill>
              </a:rPr>
              <a:t>Une réorganisation financière pourrait être le levier central qui fera basculer notre Eglise vers une Eglise dynamique, ambitieuse. </a:t>
            </a:r>
          </a:p>
          <a:p>
            <a:endParaRPr lang="fr-FR" sz="4000" dirty="0"/>
          </a:p>
        </p:txBody>
      </p:sp>
      <p:pic>
        <p:nvPicPr>
          <p:cNvPr id="21507" name="Picture 3" descr="Album 033"/>
          <p:cNvPicPr>
            <a:picLocks noGrp="1" noChangeAspect="1" noChangeArrowheads="1"/>
          </p:cNvPicPr>
          <p:nvPr>
            <p:ph type="pic" idx="1"/>
          </p:nvPr>
        </p:nvPicPr>
        <p:blipFill>
          <a:blip r:embed="rId2" cstate="print"/>
          <a:srcRect l="6727" r="6727"/>
          <a:stretch>
            <a:fillRect/>
          </a:stretch>
        </p:blipFill>
        <p:spPr bwMode="auto">
          <a:xfrm>
            <a:off x="4716016" y="188640"/>
            <a:ext cx="4165104" cy="27363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0"/>
            <a:ext cx="8223448" cy="6453336"/>
          </a:xfrm>
          <a:solidFill>
            <a:schemeClr val="accent2">
              <a:lumMod val="60000"/>
              <a:lumOff val="40000"/>
            </a:schemeClr>
          </a:solidFill>
          <a:ln w="76200">
            <a:solidFill>
              <a:schemeClr val="accent2">
                <a:lumMod val="50000"/>
              </a:schemeClr>
            </a:solidFill>
          </a:ln>
          <a:scene3d>
            <a:camera prst="perspectiveAbove"/>
            <a:lightRig rig="threePt" dir="t"/>
          </a:scene3d>
        </p:spPr>
        <p:txBody>
          <a:bodyPr>
            <a:normAutofit fontScale="85000" lnSpcReduction="20000"/>
          </a:bodyPr>
          <a:lstStyle/>
          <a:p>
            <a:pPr lvl="0" algn="ctr"/>
            <a:r>
              <a:rPr lang="fr-FR" sz="4000" b="1" dirty="0" smtClean="0">
                <a:solidFill>
                  <a:schemeClr val="tx1"/>
                </a:solidFill>
                <a:latin typeface="Commons" pitchFamily="2" charset="0"/>
              </a:rPr>
              <a:t>4.</a:t>
            </a:r>
            <a:r>
              <a:rPr lang="fr-FR" sz="4700" b="1" dirty="0" smtClean="0">
                <a:solidFill>
                  <a:schemeClr val="tx1"/>
                </a:solidFill>
                <a:latin typeface="Commons" pitchFamily="2" charset="0"/>
              </a:rPr>
              <a:t>ORGANISATION</a:t>
            </a:r>
          </a:p>
          <a:p>
            <a:pPr algn="ctr"/>
            <a:r>
              <a:rPr lang="fr-FR" sz="2800" b="1" dirty="0" smtClean="0">
                <a:solidFill>
                  <a:schemeClr val="tx1"/>
                </a:solidFill>
              </a:rPr>
              <a:t>Nous cherchons à sortir d’une ecclésiologie fortement marquée par un système synodal calqué sur des schémas missionnaires, mais aussi nous positionner par rapport à nos us et coutumes. </a:t>
            </a:r>
          </a:p>
          <a:p>
            <a:pPr algn="ctr"/>
            <a:r>
              <a:rPr lang="fr-FR" sz="2800" b="1" dirty="0" smtClean="0">
                <a:solidFill>
                  <a:schemeClr val="tx1"/>
                </a:solidFill>
              </a:rPr>
              <a:t>La situation politique et les bouleversements économiques, provoqués par les Accords de Nouméa, de 1998 nous mettent au défi : </a:t>
            </a:r>
          </a:p>
          <a:p>
            <a:pPr algn="ctr"/>
            <a:r>
              <a:rPr lang="fr-FR" sz="2800" b="1" dirty="0" smtClean="0">
                <a:solidFill>
                  <a:schemeClr val="tx1"/>
                </a:solidFill>
              </a:rPr>
              <a:t>Quel type d’Homme et de société préparons-nous pour faire face à cette évolution ?</a:t>
            </a:r>
          </a:p>
          <a:p>
            <a:pPr algn="ctr"/>
            <a:r>
              <a:rPr lang="fr-FR" sz="2800" b="1" dirty="0" smtClean="0">
                <a:solidFill>
                  <a:schemeClr val="tx1"/>
                </a:solidFill>
              </a:rPr>
              <a:t>L’organisation structurelle est avant tout un appel à comprendre le fonctionnement et la gestion actuelle de l’église. Notre fonctionnement actuel peine devant une réalité mouvante. </a:t>
            </a:r>
          </a:p>
          <a:p>
            <a:pPr algn="ctr"/>
            <a:r>
              <a:rPr lang="fr-FR" sz="2800" b="1" dirty="0" smtClean="0">
                <a:solidFill>
                  <a:schemeClr val="tx1"/>
                </a:solidFill>
              </a:rPr>
              <a:t>Une révision de la Constitution et une réadaptation de nos schémas ecclésiaux s’imposent. </a:t>
            </a:r>
          </a:p>
          <a:p>
            <a:pPr algn="ctr"/>
            <a:r>
              <a:rPr lang="fr-FR" sz="2800" b="1" dirty="0" smtClean="0">
                <a:solidFill>
                  <a:schemeClr val="tx1"/>
                </a:solidFill>
              </a:rPr>
              <a:t> </a:t>
            </a:r>
          </a:p>
          <a:p>
            <a:pPr algn="ctr"/>
            <a:r>
              <a:rPr lang="fr-FR" sz="2800" b="1" dirty="0" smtClean="0">
                <a:solidFill>
                  <a:schemeClr val="tx1"/>
                </a:solidFill>
              </a:rPr>
              <a:t>A ces 4 axes synodaux s’ajoutent trois préoccupations permanentes de l’église :</a:t>
            </a:r>
          </a:p>
          <a:p>
            <a:endParaRPr lang="fr-FR" dirty="0"/>
          </a:p>
        </p:txBody>
      </p:sp>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188640"/>
            <a:ext cx="8511480" cy="6192688"/>
          </a:xfrm>
          <a:solidFill>
            <a:schemeClr val="bg1"/>
          </a:solidFill>
          <a:ln w="76200">
            <a:solidFill>
              <a:schemeClr val="accent2">
                <a:lumMod val="75000"/>
              </a:schemeClr>
            </a:solidFill>
          </a:ln>
          <a:scene3d>
            <a:camera prst="isometricOffAxis1Right"/>
            <a:lightRig rig="threePt" dir="t"/>
          </a:scene3d>
        </p:spPr>
        <p:txBody>
          <a:bodyPr>
            <a:normAutofit/>
          </a:bodyPr>
          <a:lstStyle/>
          <a:p>
            <a:endParaRPr lang="fr-FR" sz="4000" b="1" dirty="0" smtClean="0">
              <a:latin typeface="Commons" pitchFamily="2" charset="0"/>
            </a:endParaRPr>
          </a:p>
          <a:p>
            <a:pPr algn="ctr"/>
            <a:r>
              <a:rPr lang="fr-FR" sz="4000" b="1" dirty="0" smtClean="0">
                <a:solidFill>
                  <a:schemeClr val="tx1"/>
                </a:solidFill>
                <a:latin typeface="Commons" pitchFamily="2" charset="0"/>
              </a:rPr>
              <a:t>ANIMATION THEOLOGIQUE</a:t>
            </a:r>
          </a:p>
          <a:p>
            <a:pPr algn="ctr"/>
            <a:r>
              <a:rPr lang="fr-FR" sz="3200" b="1" dirty="0" smtClean="0">
                <a:solidFill>
                  <a:schemeClr val="tx1"/>
                </a:solidFill>
              </a:rPr>
              <a:t>Donner à l’animation théologique la place centrale dans la vie de l’EENCIL. Qu’elle soit au cœur de toutes nos activités et réflexions pour y apporter l’éclairage nécessaire. Des théologies, des concepts, des idées et des pratiques anciennes minent la vocation d’une Eglise qui veut s’épanouir et grandir selon la prédication de la grâce. Encourager la recherche et la production théologique reste un défi à relever.</a:t>
            </a:r>
          </a:p>
          <a:p>
            <a:endParaRPr lang="fr-FR" dirty="0">
              <a:effectLst>
                <a:outerShdw blurRad="38100" dist="38100" dir="2700000" algn="tl">
                  <a:srgbClr val="000000">
                    <a:alpha val="43137"/>
                  </a:srgbClr>
                </a:outerShdw>
              </a:effectLst>
            </a:endParaRPr>
          </a:p>
        </p:txBody>
      </p:sp>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548680"/>
            <a:ext cx="8367464" cy="5752888"/>
          </a:xfrm>
          <a:solidFill>
            <a:schemeClr val="accent2">
              <a:lumMod val="20000"/>
              <a:lumOff val="80000"/>
            </a:schemeClr>
          </a:solidFill>
          <a:ln w="76200">
            <a:solidFill>
              <a:schemeClr val="accent5">
                <a:lumMod val="75000"/>
              </a:schemeClr>
            </a:solidFill>
          </a:ln>
          <a:scene3d>
            <a:camera prst="perspectiveAbove"/>
            <a:lightRig rig="threePt" dir="t"/>
          </a:scene3d>
        </p:spPr>
        <p:txBody>
          <a:bodyPr>
            <a:normAutofit/>
          </a:bodyPr>
          <a:lstStyle/>
          <a:p>
            <a:r>
              <a:rPr lang="fr-FR" sz="4000" b="1" dirty="0" smtClean="0">
                <a:solidFill>
                  <a:schemeClr val="tx1"/>
                </a:solidFill>
                <a:latin typeface="Commons" pitchFamily="2" charset="0"/>
              </a:rPr>
              <a:t>COMBAT POUR LA JUSTICE </a:t>
            </a:r>
            <a:endParaRPr lang="fr-FR" sz="4000" dirty="0" smtClean="0">
              <a:solidFill>
                <a:schemeClr val="tx1"/>
              </a:solidFill>
              <a:latin typeface="Commons" pitchFamily="2" charset="0"/>
            </a:endParaRPr>
          </a:p>
          <a:p>
            <a:r>
              <a:rPr lang="fr-FR" sz="3200" b="1" dirty="0" smtClean="0">
                <a:solidFill>
                  <a:schemeClr val="tx1"/>
                </a:solidFill>
              </a:rPr>
              <a:t>Le combat pour la justice </a:t>
            </a:r>
            <a:r>
              <a:rPr lang="fr-FR" sz="3200" dirty="0" smtClean="0">
                <a:solidFill>
                  <a:schemeClr val="tx1"/>
                </a:solidFill>
              </a:rPr>
              <a:t>s’impose dans une société où l’écart entre les riches et les pauvres est flagrant et augmente. De plus en plus de nouvelles formes de misères apparaissent aussi bien en ville que dans les tribus. Notre mission est justement de donner à l’être humain sa dignité et sa fierté d’être quelqu’un appelé «à grandir vers la stature parfaite du Christ ».</a:t>
            </a:r>
          </a:p>
          <a:p>
            <a:endParaRPr lang="fr-FR" dirty="0"/>
          </a:p>
        </p:txBody>
      </p:sp>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0" y="260648"/>
            <a:ext cx="8964488" cy="6336704"/>
          </a:xfrm>
          <a:scene3d>
            <a:camera prst="isometricOffAxis1Right"/>
            <a:lightRig rig="threePt" dir="t"/>
          </a:scene3d>
        </p:spPr>
        <p:txBody>
          <a:bodyPr>
            <a:normAutofit/>
          </a:bodyPr>
          <a:lstStyle/>
          <a:p>
            <a:r>
              <a:rPr lang="fr-FR" sz="4000" dirty="0" smtClean="0">
                <a:solidFill>
                  <a:schemeClr val="tx1"/>
                </a:solidFill>
                <a:latin typeface="Commons" pitchFamily="2" charset="0"/>
              </a:rPr>
              <a:t>La </a:t>
            </a:r>
            <a:r>
              <a:rPr lang="fr-FR" sz="4000" b="1" dirty="0" smtClean="0">
                <a:solidFill>
                  <a:schemeClr val="tx1"/>
                </a:solidFill>
                <a:latin typeface="Commons" pitchFamily="2" charset="0"/>
              </a:rPr>
              <a:t>communauté de destin</a:t>
            </a:r>
            <a:r>
              <a:rPr lang="fr-FR" sz="4000" dirty="0" smtClean="0">
                <a:solidFill>
                  <a:schemeClr val="tx1"/>
                </a:solidFill>
                <a:latin typeface="Commons" pitchFamily="2" charset="0"/>
              </a:rPr>
              <a:t> :</a:t>
            </a:r>
            <a:r>
              <a:rPr lang="fr-FR" dirty="0" smtClean="0"/>
              <a:t> </a:t>
            </a:r>
          </a:p>
          <a:p>
            <a:r>
              <a:rPr lang="fr-FR" sz="2800" b="1" dirty="0" smtClean="0">
                <a:solidFill>
                  <a:schemeClr val="tx1"/>
                </a:solidFill>
              </a:rPr>
              <a:t>Développer dans  </a:t>
            </a:r>
          </a:p>
          <a:p>
            <a:r>
              <a:rPr lang="fr-FR" sz="2800" b="1" dirty="0" smtClean="0">
                <a:solidFill>
                  <a:schemeClr val="tx1"/>
                </a:solidFill>
              </a:rPr>
              <a:t>l’église, l’esprit de </a:t>
            </a:r>
          </a:p>
          <a:p>
            <a:r>
              <a:rPr lang="fr-FR" sz="2800" b="1" dirty="0" smtClean="0">
                <a:solidFill>
                  <a:schemeClr val="tx1"/>
                </a:solidFill>
              </a:rPr>
              <a:t>partage et de solidarité </a:t>
            </a:r>
          </a:p>
          <a:p>
            <a:r>
              <a:rPr lang="fr-FR" sz="2800" b="1" dirty="0" smtClean="0">
                <a:solidFill>
                  <a:schemeClr val="tx1"/>
                </a:solidFill>
              </a:rPr>
              <a:t>fraternelle. Être </a:t>
            </a:r>
          </a:p>
          <a:p>
            <a:r>
              <a:rPr lang="fr-FR" sz="2800" b="1" dirty="0" smtClean="0">
                <a:solidFill>
                  <a:schemeClr val="tx1"/>
                </a:solidFill>
              </a:rPr>
              <a:t>capable de se </a:t>
            </a:r>
          </a:p>
          <a:p>
            <a:r>
              <a:rPr lang="fr-FR" sz="2800" b="1" dirty="0" smtClean="0">
                <a:solidFill>
                  <a:schemeClr val="tx1"/>
                </a:solidFill>
              </a:rPr>
              <a:t>dépasser pour entrer </a:t>
            </a:r>
          </a:p>
          <a:p>
            <a:r>
              <a:rPr lang="fr-FR" sz="2800" b="1" dirty="0" smtClean="0">
                <a:solidFill>
                  <a:schemeClr val="tx1"/>
                </a:solidFill>
              </a:rPr>
              <a:t>dans une relation </a:t>
            </a:r>
          </a:p>
          <a:p>
            <a:r>
              <a:rPr lang="fr-FR" sz="2800" b="1" dirty="0" smtClean="0">
                <a:solidFill>
                  <a:schemeClr val="tx1"/>
                </a:solidFill>
              </a:rPr>
              <a:t>humaine franche et </a:t>
            </a:r>
          </a:p>
          <a:p>
            <a:r>
              <a:rPr lang="fr-FR" sz="2800" b="1" dirty="0" smtClean="0">
                <a:solidFill>
                  <a:schemeClr val="tx1"/>
                </a:solidFill>
              </a:rPr>
              <a:t>ouverte. La paroisse du « Vieux Temple » </a:t>
            </a:r>
          </a:p>
          <a:p>
            <a:r>
              <a:rPr lang="fr-FR" sz="2800" b="1" dirty="0" smtClean="0">
                <a:solidFill>
                  <a:schemeClr val="tx1"/>
                </a:solidFill>
              </a:rPr>
              <a:t>peut être le lieu d’expérience de ce vivre mieux et ensemble.</a:t>
            </a:r>
          </a:p>
          <a:p>
            <a:endParaRPr lang="fr-FR" dirty="0"/>
          </a:p>
        </p:txBody>
      </p:sp>
      <p:pic>
        <p:nvPicPr>
          <p:cNvPr id="4098" name="Picture 2" descr="https://encrypted-tbn2.gstatic.com/images?q=tbn:ANd9GcTcha6krlKY66s5WzxJUy9VkcuV1rTfuzFzxMz-ZnBNort4iLeM"/>
          <p:cNvPicPr>
            <a:picLocks noGrp="1" noChangeAspect="1" noChangeArrowheads="1"/>
          </p:cNvPicPr>
          <p:nvPr>
            <p:ph type="pic" idx="1"/>
          </p:nvPr>
        </p:nvPicPr>
        <p:blipFill>
          <a:blip r:embed="rId2" cstate="print"/>
          <a:srcRect l="11011" r="11011"/>
          <a:stretch>
            <a:fillRect/>
          </a:stretch>
        </p:blipFill>
        <p:spPr bwMode="auto">
          <a:xfrm>
            <a:off x="4079304" y="836712"/>
            <a:ext cx="5029200" cy="3888432"/>
          </a:xfrm>
          <a:prstGeom prst="rect">
            <a:avLst/>
          </a:prstGeom>
          <a:noFill/>
          <a:scene3d>
            <a:camera prst="obliqueBottomLeft"/>
            <a:lightRig rig="threePt" dir="t"/>
          </a:scene3d>
        </p:spPr>
      </p:pic>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95536" y="332656"/>
            <a:ext cx="8748464" cy="6192688"/>
          </a:xfrm>
          <a:solidFill>
            <a:schemeClr val="accent5">
              <a:lumMod val="40000"/>
              <a:lumOff val="60000"/>
            </a:schemeClr>
          </a:solidFill>
          <a:ln w="76200">
            <a:solidFill>
              <a:schemeClr val="accent1">
                <a:lumMod val="75000"/>
              </a:schemeClr>
            </a:solidFill>
          </a:ln>
          <a:scene3d>
            <a:camera prst="perspectiveRight"/>
            <a:lightRig rig="threePt" dir="t"/>
          </a:scene3d>
        </p:spPr>
        <p:txBody>
          <a:bodyPr>
            <a:normAutofit fontScale="92500" lnSpcReduction="20000"/>
          </a:bodyPr>
          <a:lstStyle/>
          <a:p>
            <a:endParaRPr lang="fr-FR" b="1" cap="all" dirty="0" smtClean="0"/>
          </a:p>
          <a:p>
            <a:pPr algn="ctr"/>
            <a:r>
              <a:rPr lang="fr-FR" sz="4000" b="1" cap="all" dirty="0" smtClean="0">
                <a:solidFill>
                  <a:schemeClr val="tx1"/>
                </a:solidFill>
                <a:latin typeface="Commons" pitchFamily="2" charset="0"/>
              </a:rPr>
              <a:t>Titre 8. Projets</a:t>
            </a:r>
          </a:p>
          <a:p>
            <a:pPr algn="ctr"/>
            <a:r>
              <a:rPr lang="fr-FR" sz="4000" b="1" dirty="0" smtClean="0">
                <a:solidFill>
                  <a:schemeClr val="tx1"/>
                </a:solidFill>
                <a:latin typeface="Commons" pitchFamily="2" charset="0"/>
              </a:rPr>
              <a:t> P1. La révision de la constitution : </a:t>
            </a:r>
          </a:p>
          <a:p>
            <a:pPr algn="ctr"/>
            <a:r>
              <a:rPr lang="fr-FR" sz="3800" b="1" dirty="0" smtClean="0">
                <a:solidFill>
                  <a:schemeClr val="tx1"/>
                </a:solidFill>
              </a:rPr>
              <a:t>La nouvelle Constitution a été adoptée définitivement au synode de 2001. </a:t>
            </a:r>
          </a:p>
          <a:p>
            <a:pPr algn="ctr"/>
            <a:r>
              <a:rPr lang="fr-FR" sz="3800" b="1" dirty="0" smtClean="0">
                <a:solidFill>
                  <a:schemeClr val="tx1"/>
                </a:solidFill>
              </a:rPr>
              <a:t>Les années d’expérience ont révélé la nécessité de modifier certains articles. Le coût total de l’opération est évalué à 2 millions de francs CFP. </a:t>
            </a:r>
          </a:p>
          <a:p>
            <a:pPr algn="ctr"/>
            <a:r>
              <a:rPr lang="fr-FR" sz="3800" b="1" dirty="0" smtClean="0">
                <a:solidFill>
                  <a:schemeClr val="tx1"/>
                </a:solidFill>
              </a:rPr>
              <a:t>Chaque branche, activités, commissions, et départements doivent élaborer leur propre cahier de charges. Ce travail n’est pas encore finalisé.</a:t>
            </a:r>
          </a:p>
          <a:p>
            <a:pPr algn="ctr"/>
            <a:r>
              <a:rPr lang="fr-FR" dirty="0" smtClean="0">
                <a:solidFill>
                  <a:schemeClr val="tx1"/>
                </a:solidFill>
              </a:rPr>
              <a:t> </a:t>
            </a:r>
          </a:p>
          <a:p>
            <a:endParaRPr lang="fr-FR"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0" y="6237312"/>
            <a:ext cx="9144000" cy="620688"/>
          </a:xfrm>
        </p:spPr>
        <p:txBody>
          <a:bodyPr>
            <a:noAutofit/>
          </a:bodyPr>
          <a:lstStyle/>
          <a:p>
            <a:r>
              <a:rPr lang="fr-FR" sz="2000" b="1" dirty="0" smtClean="0">
                <a:solidFill>
                  <a:schemeClr val="tx1"/>
                </a:solidFill>
              </a:rPr>
              <a:t>8 rue Fernande LERICHE, Vallée du Génie	Nouméa. </a:t>
            </a:r>
            <a:r>
              <a:rPr lang="fr-FR" sz="2000" b="1" dirty="0" err="1" smtClean="0">
                <a:solidFill>
                  <a:schemeClr val="tx1"/>
                </a:solidFill>
              </a:rPr>
              <a:t>Kanaky</a:t>
            </a:r>
            <a:r>
              <a:rPr lang="fr-FR" sz="2000" b="1" dirty="0" smtClean="0">
                <a:solidFill>
                  <a:schemeClr val="tx1"/>
                </a:solidFill>
              </a:rPr>
              <a:t>-Nouvelle-Calédonie.		Tel : 26 38 98</a:t>
            </a:r>
          </a:p>
          <a:p>
            <a:endParaRPr lang="fr-FR" sz="2000" dirty="0"/>
          </a:p>
        </p:txBody>
      </p:sp>
      <p:pic>
        <p:nvPicPr>
          <p:cNvPr id="1026" name="Picture 2" descr="DSCN1291"/>
          <p:cNvPicPr>
            <a:picLocks noGrp="1" noChangeAspect="1" noChangeArrowheads="1"/>
          </p:cNvPicPr>
          <p:nvPr>
            <p:ph type="pic" idx="1"/>
          </p:nvPr>
        </p:nvPicPr>
        <p:blipFill>
          <a:blip r:embed="rId2" cstate="print"/>
          <a:srcRect t="1515" b="1515"/>
          <a:stretch>
            <a:fillRect/>
          </a:stretch>
        </p:blipFill>
        <p:spPr bwMode="auto">
          <a:xfrm>
            <a:off x="395536" y="294568"/>
            <a:ext cx="8352928" cy="5798727"/>
          </a:xfrm>
          <a:prstGeom prst="rect">
            <a:avLst/>
          </a:prstGeom>
          <a:ln>
            <a:noFill/>
          </a:ln>
          <a:effectLst>
            <a:softEdge rad="112500"/>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0" y="260648"/>
            <a:ext cx="5796136" cy="6336704"/>
          </a:xfrm>
          <a:solidFill>
            <a:schemeClr val="accent6">
              <a:lumMod val="40000"/>
              <a:lumOff val="60000"/>
            </a:schemeClr>
          </a:solidFill>
          <a:ln w="76200">
            <a:solidFill>
              <a:schemeClr val="accent1">
                <a:lumMod val="50000"/>
              </a:schemeClr>
            </a:solidFill>
          </a:ln>
          <a:scene3d>
            <a:camera prst="perspectiveContrastingRightFacing"/>
            <a:lightRig rig="threePt" dir="t"/>
          </a:scene3d>
        </p:spPr>
        <p:txBody>
          <a:bodyPr>
            <a:normAutofit fontScale="85000" lnSpcReduction="20000"/>
          </a:bodyPr>
          <a:lstStyle/>
          <a:p>
            <a:r>
              <a:rPr lang="fr-FR" sz="4000" b="1" dirty="0" smtClean="0">
                <a:solidFill>
                  <a:schemeClr val="tx1"/>
                </a:solidFill>
                <a:latin typeface="Commons" pitchFamily="2" charset="0"/>
              </a:rPr>
              <a:t>P2. L’évangélisation </a:t>
            </a:r>
          </a:p>
          <a:p>
            <a:r>
              <a:rPr lang="fr-FR" sz="3200" b="1" dirty="0" smtClean="0">
                <a:solidFill>
                  <a:schemeClr val="tx1"/>
                </a:solidFill>
              </a:rPr>
              <a:t>: l’axe évangélisation est toujours </a:t>
            </a:r>
          </a:p>
          <a:p>
            <a:r>
              <a:rPr lang="fr-FR" sz="3200" b="1" dirty="0" smtClean="0">
                <a:solidFill>
                  <a:schemeClr val="tx1"/>
                </a:solidFill>
              </a:rPr>
              <a:t>en cours. Chaque </a:t>
            </a:r>
          </a:p>
          <a:p>
            <a:r>
              <a:rPr lang="fr-FR" sz="3200" b="1" dirty="0" smtClean="0">
                <a:solidFill>
                  <a:schemeClr val="tx1"/>
                </a:solidFill>
              </a:rPr>
              <a:t>région (4) organise un </a:t>
            </a:r>
          </a:p>
          <a:p>
            <a:r>
              <a:rPr lang="fr-FR" sz="3200" b="1" dirty="0" smtClean="0">
                <a:solidFill>
                  <a:schemeClr val="tx1"/>
                </a:solidFill>
              </a:rPr>
              <a:t>Programme et des </a:t>
            </a:r>
          </a:p>
          <a:p>
            <a:r>
              <a:rPr lang="fr-FR" sz="3200" b="1" dirty="0" smtClean="0">
                <a:solidFill>
                  <a:schemeClr val="tx1"/>
                </a:solidFill>
              </a:rPr>
              <a:t>activités sur son terrain.</a:t>
            </a:r>
          </a:p>
          <a:p>
            <a:r>
              <a:rPr lang="fr-FR" sz="3200" b="1" dirty="0" smtClean="0">
                <a:solidFill>
                  <a:schemeClr val="tx1"/>
                </a:solidFill>
              </a:rPr>
              <a:t> Un séminaire est </a:t>
            </a:r>
          </a:p>
          <a:p>
            <a:r>
              <a:rPr lang="fr-FR" sz="3200" b="1" dirty="0" smtClean="0">
                <a:solidFill>
                  <a:schemeClr val="tx1"/>
                </a:solidFill>
              </a:rPr>
              <a:t>organisé tous les ans </a:t>
            </a:r>
          </a:p>
          <a:p>
            <a:r>
              <a:rPr lang="fr-FR" sz="3200" b="1" dirty="0" smtClean="0">
                <a:solidFill>
                  <a:schemeClr val="tx1"/>
                </a:solidFill>
              </a:rPr>
              <a:t>pour faire le bilan </a:t>
            </a:r>
          </a:p>
          <a:p>
            <a:r>
              <a:rPr lang="fr-FR" sz="3200" b="1" dirty="0" smtClean="0">
                <a:solidFill>
                  <a:schemeClr val="tx1"/>
                </a:solidFill>
              </a:rPr>
              <a:t>et partager les expériences</a:t>
            </a:r>
          </a:p>
          <a:p>
            <a:r>
              <a:rPr lang="fr-FR" sz="3200" b="1" dirty="0" smtClean="0">
                <a:solidFill>
                  <a:schemeClr val="tx1"/>
                </a:solidFill>
              </a:rPr>
              <a:t>. L’organisation de ces </a:t>
            </a:r>
          </a:p>
          <a:p>
            <a:r>
              <a:rPr lang="fr-FR" sz="3200" b="1" dirty="0" smtClean="0">
                <a:solidFill>
                  <a:schemeClr val="tx1"/>
                </a:solidFill>
              </a:rPr>
              <a:t>séminaires est évaluée à </a:t>
            </a:r>
          </a:p>
          <a:p>
            <a:r>
              <a:rPr lang="fr-FR" sz="3200" b="1" dirty="0" smtClean="0">
                <a:solidFill>
                  <a:schemeClr val="tx1"/>
                </a:solidFill>
              </a:rPr>
              <a:t>1 million de francs CFP.</a:t>
            </a:r>
          </a:p>
          <a:p>
            <a:r>
              <a:rPr lang="fr-FR" sz="3200" b="1" dirty="0" smtClean="0">
                <a:solidFill>
                  <a:schemeClr val="tx1"/>
                </a:solidFill>
              </a:rPr>
              <a:t> </a:t>
            </a:r>
          </a:p>
          <a:p>
            <a:endParaRPr lang="fr-FR" sz="2800" dirty="0">
              <a:solidFill>
                <a:schemeClr val="tx1"/>
              </a:solidFill>
            </a:endParaRPr>
          </a:p>
        </p:txBody>
      </p:sp>
      <p:pic>
        <p:nvPicPr>
          <p:cNvPr id="2050" name="Picture 2" descr="https://encrypted-tbn2.gstatic.com/images?q=tbn:ANd9GcRUVmiXWZZimnTr4dnKjZRMzpWUp85yE0fXI-Cih2DGidUIhTXR"/>
          <p:cNvPicPr>
            <a:picLocks noGrp="1" noChangeAspect="1" noChangeArrowheads="1"/>
          </p:cNvPicPr>
          <p:nvPr>
            <p:ph type="pic" idx="1"/>
          </p:nvPr>
        </p:nvPicPr>
        <p:blipFill>
          <a:blip r:embed="rId2" cstate="print"/>
          <a:srcRect t="13798" b="13798"/>
          <a:stretch>
            <a:fillRect/>
          </a:stretch>
        </p:blipFill>
        <p:spPr bwMode="auto">
          <a:xfrm>
            <a:off x="3419872" y="1399018"/>
            <a:ext cx="4752528" cy="4982310"/>
          </a:xfrm>
          <a:prstGeom prst="rect">
            <a:avLst/>
          </a:prstGeom>
          <a:noFill/>
          <a:scene3d>
            <a:camera prst="perspectiveHeroicExtremeLeftFacing"/>
            <a:lightRig rig="threePt" dir="t"/>
          </a:scene3d>
        </p:spPr>
      </p:pic>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9512" y="332656"/>
            <a:ext cx="5112568" cy="6120680"/>
          </a:xfrm>
          <a:ln w="76200">
            <a:solidFill>
              <a:schemeClr val="accent6">
                <a:lumMod val="75000"/>
              </a:schemeClr>
            </a:solidFill>
          </a:ln>
          <a:scene3d>
            <a:camera prst="perspectiveLeft"/>
            <a:lightRig rig="threePt" dir="t"/>
          </a:scene3d>
        </p:spPr>
        <p:txBody>
          <a:bodyPr>
            <a:normAutofit/>
          </a:bodyPr>
          <a:lstStyle/>
          <a:p>
            <a:r>
              <a:rPr lang="fr-FR" sz="2800" b="1" dirty="0" smtClean="0">
                <a:solidFill>
                  <a:schemeClr val="tx1"/>
                </a:solidFill>
              </a:rPr>
              <a:t>P3. </a:t>
            </a:r>
            <a:r>
              <a:rPr lang="fr-FR" sz="4000" b="1" dirty="0" smtClean="0">
                <a:solidFill>
                  <a:schemeClr val="tx1"/>
                </a:solidFill>
                <a:latin typeface="Commons" pitchFamily="2" charset="0"/>
              </a:rPr>
              <a:t>Catéchèse </a:t>
            </a:r>
            <a:r>
              <a:rPr lang="fr-FR" sz="2800" b="1" dirty="0" smtClean="0">
                <a:solidFill>
                  <a:schemeClr val="tx1"/>
                </a:solidFill>
              </a:rPr>
              <a:t>: </a:t>
            </a:r>
          </a:p>
          <a:p>
            <a:r>
              <a:rPr lang="fr-FR" sz="2800" b="1" dirty="0" smtClean="0">
                <a:solidFill>
                  <a:schemeClr val="tx1"/>
                </a:solidFill>
              </a:rPr>
              <a:t>Un programme </a:t>
            </a:r>
          </a:p>
          <a:p>
            <a:r>
              <a:rPr lang="fr-FR" sz="2800" b="1" dirty="0" smtClean="0">
                <a:solidFill>
                  <a:schemeClr val="tx1"/>
                </a:solidFill>
              </a:rPr>
              <a:t>d’organisation et de </a:t>
            </a:r>
          </a:p>
          <a:p>
            <a:r>
              <a:rPr lang="fr-FR" sz="2800" b="1" dirty="0" smtClean="0">
                <a:solidFill>
                  <a:schemeClr val="tx1"/>
                </a:solidFill>
              </a:rPr>
              <a:t>formation catéchétique </a:t>
            </a:r>
          </a:p>
          <a:p>
            <a:r>
              <a:rPr lang="fr-FR" sz="2800" b="1" dirty="0" smtClean="0">
                <a:solidFill>
                  <a:schemeClr val="tx1"/>
                </a:solidFill>
              </a:rPr>
              <a:t>est lancé (référentiel). </a:t>
            </a:r>
          </a:p>
          <a:p>
            <a:r>
              <a:rPr lang="fr-FR" sz="2800" b="1" dirty="0" smtClean="0">
                <a:solidFill>
                  <a:schemeClr val="tx1"/>
                </a:solidFill>
              </a:rPr>
              <a:t>Un document catéchétique </a:t>
            </a:r>
          </a:p>
          <a:p>
            <a:r>
              <a:rPr lang="fr-FR" sz="2800" b="1" dirty="0" smtClean="0">
                <a:solidFill>
                  <a:schemeClr val="tx1"/>
                </a:solidFill>
              </a:rPr>
              <a:t>est sorti (« </a:t>
            </a:r>
            <a:r>
              <a:rPr lang="fr-FR" sz="2800" b="1" dirty="0" err="1" smtClean="0">
                <a:solidFill>
                  <a:schemeClr val="tx1"/>
                </a:solidFill>
              </a:rPr>
              <a:t>Dô</a:t>
            </a:r>
            <a:r>
              <a:rPr lang="fr-FR" sz="2800" b="1" dirty="0" smtClean="0">
                <a:solidFill>
                  <a:schemeClr val="tx1"/>
                </a:solidFill>
              </a:rPr>
              <a:t> </a:t>
            </a:r>
            <a:r>
              <a:rPr lang="fr-FR" sz="2800" b="1" dirty="0" err="1" smtClean="0">
                <a:solidFill>
                  <a:schemeClr val="tx1"/>
                </a:solidFill>
              </a:rPr>
              <a:t>kamö</a:t>
            </a:r>
            <a:r>
              <a:rPr lang="fr-FR" sz="2800" b="1" dirty="0" smtClean="0">
                <a:solidFill>
                  <a:schemeClr val="tx1"/>
                </a:solidFill>
              </a:rPr>
              <a:t> »). </a:t>
            </a:r>
          </a:p>
          <a:p>
            <a:r>
              <a:rPr lang="fr-FR" sz="2000" b="1" dirty="0" smtClean="0">
                <a:solidFill>
                  <a:schemeClr val="tx1"/>
                </a:solidFill>
              </a:rPr>
              <a:t>Coût de l’opération </a:t>
            </a:r>
          </a:p>
          <a:p>
            <a:r>
              <a:rPr lang="fr-FR" sz="2000" b="1" dirty="0" smtClean="0">
                <a:solidFill>
                  <a:schemeClr val="tx1"/>
                </a:solidFill>
              </a:rPr>
              <a:t>2 millions de franc CFP </a:t>
            </a:r>
          </a:p>
          <a:p>
            <a:r>
              <a:rPr lang="fr-FR" sz="2800" b="1" dirty="0" smtClean="0">
                <a:solidFill>
                  <a:schemeClr val="tx1"/>
                </a:solidFill>
              </a:rPr>
              <a:t>Organiser la formation des</a:t>
            </a:r>
          </a:p>
          <a:p>
            <a:r>
              <a:rPr lang="fr-FR" sz="2800" b="1" dirty="0" err="1" smtClean="0">
                <a:solidFill>
                  <a:schemeClr val="tx1"/>
                </a:solidFill>
              </a:rPr>
              <a:t>Monos</a:t>
            </a:r>
            <a:r>
              <a:rPr lang="fr-FR" sz="2800" b="1" dirty="0" smtClean="0">
                <a:solidFill>
                  <a:schemeClr val="tx1"/>
                </a:solidFill>
              </a:rPr>
              <a:t>.</a:t>
            </a:r>
          </a:p>
          <a:p>
            <a:endParaRPr lang="fr-FR" dirty="0"/>
          </a:p>
        </p:txBody>
      </p:sp>
      <p:pic>
        <p:nvPicPr>
          <p:cNvPr id="1031" name="Picture 7" descr="http://terresdefoy.com/local/cache-vignettes/L250xH330/84902554-b90ca.png">
            <a:hlinkClick r:id="rId2"/>
          </p:cNvPr>
          <p:cNvPicPr>
            <a:picLocks noGrp="1" noChangeAspect="1" noChangeArrowheads="1"/>
          </p:cNvPicPr>
          <p:nvPr>
            <p:ph type="pic" idx="1"/>
          </p:nvPr>
        </p:nvPicPr>
        <p:blipFill>
          <a:blip r:embed="rId3" cstate="print"/>
          <a:srcRect t="22452" b="22452"/>
          <a:stretch>
            <a:fillRect/>
          </a:stretch>
        </p:blipFill>
        <p:spPr bwMode="auto">
          <a:xfrm>
            <a:off x="3851920" y="504056"/>
            <a:ext cx="4381128" cy="515719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467544" y="0"/>
            <a:ext cx="8280920" cy="6381328"/>
          </a:xfrm>
          <a:blipFill>
            <a:blip r:embed="rId2" cstate="print"/>
            <a:tile tx="0" ty="0" sx="100000" sy="100000" flip="none" algn="tl"/>
          </a:blipFill>
          <a:ln w="76200">
            <a:solidFill>
              <a:schemeClr val="accent1">
                <a:lumMod val="75000"/>
              </a:schemeClr>
            </a:solidFill>
          </a:ln>
          <a:scene3d>
            <a:camera prst="perspectiveAbove"/>
            <a:lightRig rig="threePt" dir="t"/>
          </a:scene3d>
        </p:spPr>
        <p:txBody>
          <a:bodyPr>
            <a:normAutofit fontScale="92500"/>
          </a:bodyPr>
          <a:lstStyle/>
          <a:p>
            <a:pPr algn="ctr"/>
            <a:r>
              <a:rPr lang="fr-FR" sz="4000" b="1" dirty="0" smtClean="0">
                <a:latin typeface="Commons" pitchFamily="2" charset="0"/>
              </a:rPr>
              <a:t>P4. Accréditation de Béthanie .</a:t>
            </a:r>
            <a:endParaRPr lang="fr-FR" sz="4000" dirty="0" smtClean="0">
              <a:latin typeface="Commons" pitchFamily="2" charset="0"/>
            </a:endParaRPr>
          </a:p>
          <a:p>
            <a:pPr algn="ctr"/>
            <a:r>
              <a:rPr lang="fr-FR" sz="2800" b="1" dirty="0" smtClean="0">
                <a:solidFill>
                  <a:schemeClr val="tx1"/>
                </a:solidFill>
              </a:rPr>
              <a:t>Aligner  notre école pastorale « Béthanie » aux normes des Ecoles théologiques du Pacifique Sud (SPATS). Le projet est en phase finale. L’investissement financier (bâtiments et équipements) a été de l’ordre de 38 millions de franc CFP ( 32 million de l’Etat français, 5,4 million d’apport personnel et 600 000 mille francs de la CEVAA pour la bibliothèque). L’exigence du SPATS qui consiste à nommer un professeur pour chaque département, a amené l’église à créer deux nouveaux postes d’enseignants et à construire deux logements supplémentaires (16 millions de francs CFP).</a:t>
            </a:r>
          </a:p>
          <a:p>
            <a:pPr algn="ctr"/>
            <a:r>
              <a:rPr lang="fr-FR" sz="2800" b="1" dirty="0" smtClean="0">
                <a:solidFill>
                  <a:schemeClr val="tx1"/>
                </a:solidFill>
              </a:rPr>
              <a:t>Le poste de l’envoyé/CEVAA est toujours maintenu pour plusieurs raisons : historiques , théologiques, humaines et sociales. </a:t>
            </a:r>
            <a:endParaRPr lang="fr-FR" sz="2800" b="1" dirty="0">
              <a:solidFill>
                <a:schemeClr val="tx1"/>
              </a:solidFill>
            </a:endParaRPr>
          </a:p>
        </p:txBody>
      </p:sp>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95536" y="548680"/>
            <a:ext cx="8496944" cy="5752888"/>
          </a:xfrm>
          <a:solidFill>
            <a:schemeClr val="accent2">
              <a:lumMod val="20000"/>
              <a:lumOff val="80000"/>
            </a:schemeClr>
          </a:solidFill>
          <a:ln w="38100">
            <a:solidFill>
              <a:schemeClr val="accent6">
                <a:lumMod val="75000"/>
              </a:schemeClr>
            </a:solidFill>
          </a:ln>
          <a:scene3d>
            <a:camera prst="perspectiveRight"/>
            <a:lightRig rig="threePt" dir="t"/>
          </a:scene3d>
        </p:spPr>
        <p:txBody>
          <a:bodyPr/>
          <a:lstStyle/>
          <a:p>
            <a:r>
              <a:rPr lang="fr-FR" sz="4000" b="1" dirty="0" smtClean="0">
                <a:solidFill>
                  <a:schemeClr val="tx1"/>
                </a:solidFill>
                <a:latin typeface="Commons" pitchFamily="2" charset="0"/>
              </a:rPr>
              <a:t>P4. Organiser la fête du Cinquantenaire de </a:t>
            </a:r>
          </a:p>
          <a:p>
            <a:r>
              <a:rPr lang="fr-FR" sz="4000" b="1" dirty="0" smtClean="0">
                <a:solidFill>
                  <a:schemeClr val="tx1"/>
                </a:solidFill>
                <a:latin typeface="Commons" pitchFamily="2" charset="0"/>
              </a:rPr>
              <a:t>l’EENCIL et de</a:t>
            </a:r>
          </a:p>
          <a:p>
            <a:r>
              <a:rPr lang="fr-FR" sz="4000" b="1" dirty="0" smtClean="0">
                <a:solidFill>
                  <a:schemeClr val="tx1"/>
                </a:solidFill>
                <a:latin typeface="Commons" pitchFamily="2" charset="0"/>
              </a:rPr>
              <a:t>l’Alliance scolaire.</a:t>
            </a:r>
          </a:p>
          <a:p>
            <a:r>
              <a:rPr lang="fr-FR" sz="4000" b="1" dirty="0" smtClean="0">
                <a:solidFill>
                  <a:schemeClr val="tx1"/>
                </a:solidFill>
                <a:latin typeface="Commons" pitchFamily="2" charset="0"/>
              </a:rPr>
              <a:t> </a:t>
            </a:r>
            <a:r>
              <a:rPr lang="fr-FR" sz="2400" b="1" dirty="0" smtClean="0">
                <a:solidFill>
                  <a:schemeClr val="tx1"/>
                </a:solidFill>
              </a:rPr>
              <a:t>Elle a été organisée en 2008 </a:t>
            </a:r>
          </a:p>
          <a:p>
            <a:r>
              <a:rPr lang="fr-FR" sz="2400" b="1" dirty="0" smtClean="0">
                <a:solidFill>
                  <a:schemeClr val="tx1"/>
                </a:solidFill>
              </a:rPr>
              <a:t>dans la capitale Nouméa. </a:t>
            </a:r>
          </a:p>
          <a:p>
            <a:r>
              <a:rPr lang="fr-FR" sz="2400" b="1" dirty="0" smtClean="0">
                <a:solidFill>
                  <a:schemeClr val="tx1"/>
                </a:solidFill>
              </a:rPr>
              <a:t>Coût de l’opération 15 millions de CFP</a:t>
            </a:r>
          </a:p>
          <a:p>
            <a:r>
              <a:rPr lang="fr-FR" sz="2400" b="1" dirty="0" smtClean="0">
                <a:solidFill>
                  <a:schemeClr val="tx1"/>
                </a:solidFill>
              </a:rPr>
              <a:t>La présence importante des participants témoigne de la vitalité et du dynamisme de notre Eglise. </a:t>
            </a:r>
          </a:p>
          <a:p>
            <a:r>
              <a:rPr lang="fr-FR" sz="2400" b="1" dirty="0" smtClean="0">
                <a:solidFill>
                  <a:schemeClr val="tx1"/>
                </a:solidFill>
              </a:rPr>
              <a:t>Comment envisager la suite de cet événement?</a:t>
            </a:r>
          </a:p>
          <a:p>
            <a:endParaRPr lang="fr-FR" sz="2800" b="1" dirty="0">
              <a:solidFill>
                <a:schemeClr val="tx1"/>
              </a:solidFill>
            </a:endParaRPr>
          </a:p>
        </p:txBody>
      </p:sp>
      <p:pic>
        <p:nvPicPr>
          <p:cNvPr id="1026" name="Picture 2" descr="DSCN0748"/>
          <p:cNvPicPr>
            <a:picLocks noGrp="1" noChangeAspect="1" noChangeArrowheads="1"/>
          </p:cNvPicPr>
          <p:nvPr>
            <p:ph type="pic" idx="1"/>
          </p:nvPr>
        </p:nvPicPr>
        <p:blipFill>
          <a:blip r:embed="rId2" cstate="print"/>
          <a:srcRect t="1515" b="1515"/>
          <a:stretch>
            <a:fillRect/>
          </a:stretch>
        </p:blipFill>
        <p:spPr bwMode="auto">
          <a:xfrm>
            <a:off x="4896544" y="999590"/>
            <a:ext cx="4211960" cy="3797562"/>
          </a:xfrm>
          <a:prstGeom prst="ellipse">
            <a:avLst/>
          </a:prstGeom>
          <a:ln>
            <a:noFill/>
          </a:ln>
          <a:effectLst>
            <a:outerShdw blurRad="184150" dist="241300" dir="11520000" sx="110000" sy="110000" algn="ctr">
              <a:srgbClr val="000000">
                <a:alpha val="18000"/>
              </a:srgbClr>
            </a:outerShdw>
            <a:softEdge rad="112500"/>
          </a:effectLst>
          <a:scene3d>
            <a:camera prst="perspectiveFront"/>
            <a:lightRig rig="flood" dir="t">
              <a:rot lat="0" lon="0" rev="13800000"/>
            </a:lightRig>
          </a:scene3d>
          <a:sp3d extrusionH="107950" prstMaterial="plastic">
            <a:bevelT w="82550" h="63500" prst="divot"/>
            <a:bevelB/>
          </a:sp3d>
        </p:spPr>
      </p:pic>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260648"/>
            <a:ext cx="8367464" cy="6336704"/>
          </a:xfr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a:bodyPr>
          <a:lstStyle/>
          <a:p>
            <a:pPr algn="ctr"/>
            <a:r>
              <a:rPr lang="fr-FR" sz="4300" b="1" dirty="0" smtClean="0">
                <a:solidFill>
                  <a:schemeClr val="tx1"/>
                </a:solidFill>
                <a:latin typeface="Commons" pitchFamily="2" charset="0"/>
              </a:rPr>
              <a:t>P5. Formation d’étudiants pasteurs en France. </a:t>
            </a:r>
          </a:p>
          <a:p>
            <a:pPr algn="ctr"/>
            <a:r>
              <a:rPr lang="fr-FR" sz="2800" b="1" dirty="0" smtClean="0">
                <a:solidFill>
                  <a:schemeClr val="tx1"/>
                </a:solidFill>
              </a:rPr>
              <a:t>Deux familles pasteurs ont été envoyées à la faculté théologique de Montpellier (France). La CEVAA et l’EENCIL ont pris en charge toute la formation qui a duré 4 années. Les deux couples sont rentrés de formation fin 2010.</a:t>
            </a:r>
          </a:p>
          <a:p>
            <a:pPr algn="ctr"/>
            <a:r>
              <a:rPr lang="fr-FR" sz="2800" b="1" dirty="0" smtClean="0">
                <a:solidFill>
                  <a:schemeClr val="tx1"/>
                </a:solidFill>
              </a:rPr>
              <a:t>D’autres dossiers de formation sont en cours en ce début 2011. L’église se soucie d’élever le niveau théologique de l’ensemble du corps pastoral. D’autres postes comme l’animation théologique, la recherche liturgique, et la relance catéchétique et la gestion d’une paroisse urbaine, la relation avec les Eglises du Pacifique nécessitent des pasteurs de formation universitaire.</a:t>
            </a:r>
          </a:p>
          <a:p>
            <a:pPr algn="ctr"/>
            <a:r>
              <a:rPr lang="fr-FR" sz="2800" b="1" dirty="0" smtClean="0">
                <a:solidFill>
                  <a:schemeClr val="tx1"/>
                </a:solidFill>
              </a:rPr>
              <a:t> </a:t>
            </a:r>
          </a:p>
          <a:p>
            <a:endParaRPr lang="fr-FR" dirty="0"/>
          </a:p>
        </p:txBody>
      </p:sp>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827584" y="260648"/>
            <a:ext cx="7920880" cy="5328592"/>
          </a:xfrm>
          <a:solidFill>
            <a:schemeClr val="bg1">
              <a:lumMod val="85000"/>
            </a:schemeClr>
          </a:solidFill>
          <a:ln w="76200">
            <a:solidFill>
              <a:schemeClr val="accent3">
                <a:lumMod val="75000"/>
              </a:schemeClr>
            </a:solidFill>
          </a:ln>
          <a:scene3d>
            <a:camera prst="perspectiveContrastingRightFacing"/>
            <a:lightRig rig="threePt" dir="t"/>
          </a:scene3d>
        </p:spPr>
        <p:txBody>
          <a:bodyPr>
            <a:normAutofit fontScale="92500" lnSpcReduction="10000"/>
          </a:bodyPr>
          <a:lstStyle/>
          <a:p>
            <a:pPr algn="ctr"/>
            <a:r>
              <a:rPr lang="fr-FR" sz="4000" b="1" dirty="0" smtClean="0">
                <a:solidFill>
                  <a:schemeClr val="tx1"/>
                </a:solidFill>
                <a:latin typeface="Commons" pitchFamily="2" charset="0"/>
              </a:rPr>
              <a:t>P6. Rénovation de la maison du président. </a:t>
            </a:r>
          </a:p>
          <a:p>
            <a:pPr algn="ctr"/>
            <a:r>
              <a:rPr lang="fr-FR" sz="2800" b="1" dirty="0" smtClean="0">
                <a:solidFill>
                  <a:schemeClr val="tx1"/>
                </a:solidFill>
              </a:rPr>
              <a:t>Le projet est lancé depuis 2006. </a:t>
            </a:r>
          </a:p>
          <a:p>
            <a:pPr algn="ctr"/>
            <a:r>
              <a:rPr lang="fr-FR" sz="2800" b="1" dirty="0" smtClean="0">
                <a:solidFill>
                  <a:schemeClr val="tx1"/>
                </a:solidFill>
              </a:rPr>
              <a:t>Le financement du projet est organisé selon </a:t>
            </a:r>
          </a:p>
          <a:p>
            <a:pPr algn="ctr"/>
            <a:r>
              <a:rPr lang="fr-FR" sz="2800" b="1" dirty="0" smtClean="0">
                <a:solidFill>
                  <a:schemeClr val="tx1"/>
                </a:solidFill>
              </a:rPr>
              <a:t>les régions, qui doivent donner </a:t>
            </a:r>
          </a:p>
          <a:p>
            <a:pPr algn="ctr"/>
            <a:r>
              <a:rPr lang="fr-FR" sz="2800" b="1" dirty="0" smtClean="0">
                <a:solidFill>
                  <a:schemeClr val="tx1"/>
                </a:solidFill>
              </a:rPr>
              <a:t>chacune 20 millions de francs CFP. </a:t>
            </a:r>
          </a:p>
          <a:p>
            <a:pPr algn="ctr"/>
            <a:r>
              <a:rPr lang="fr-FR" sz="2800" b="1" dirty="0" smtClean="0">
                <a:solidFill>
                  <a:schemeClr val="tx1"/>
                </a:solidFill>
              </a:rPr>
              <a:t>Nous comptons sur  notre capacité à donner et l’aide </a:t>
            </a:r>
          </a:p>
          <a:p>
            <a:pPr algn="ctr"/>
            <a:r>
              <a:rPr lang="fr-FR" sz="2800" b="1" dirty="0" smtClean="0">
                <a:solidFill>
                  <a:schemeClr val="tx1"/>
                </a:solidFill>
              </a:rPr>
              <a:t>de nos bailleurs de fonds pour nous aider dans la réalisation de ce grand projet. </a:t>
            </a:r>
          </a:p>
          <a:p>
            <a:pPr algn="ctr"/>
            <a:r>
              <a:rPr lang="fr-FR" sz="2800" b="1" dirty="0" smtClean="0">
                <a:solidFill>
                  <a:schemeClr val="tx1"/>
                </a:solidFill>
              </a:rPr>
              <a:t>Coût total de l’opération 100 millions de francs CFP </a:t>
            </a:r>
          </a:p>
          <a:p>
            <a:pPr algn="ctr"/>
            <a:r>
              <a:rPr lang="fr-FR" sz="2800" b="1" dirty="0" smtClean="0">
                <a:solidFill>
                  <a:schemeClr val="tx1"/>
                </a:solidFill>
              </a:rPr>
              <a:t>(estimation fin 2010)</a:t>
            </a:r>
          </a:p>
          <a:p>
            <a:endParaRPr lang="fr-FR" sz="2800" b="1" dirty="0">
              <a:solidFill>
                <a:schemeClr val="tx1"/>
              </a:solidFill>
            </a:endParaRPr>
          </a:p>
        </p:txBody>
      </p:sp>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95536" y="0"/>
            <a:ext cx="5616624" cy="6858000"/>
          </a:xfrm>
          <a:solidFill>
            <a:schemeClr val="accent1">
              <a:lumMod val="60000"/>
              <a:lumOff val="40000"/>
            </a:schemeClr>
          </a:solidFill>
          <a:ln w="76200">
            <a:solidFill>
              <a:schemeClr val="accent1">
                <a:lumMod val="75000"/>
              </a:schemeClr>
            </a:solidFill>
          </a:ln>
          <a:scene3d>
            <a:camera prst="perspectiveRelaxedModerately"/>
            <a:lightRig rig="threePt" dir="t"/>
          </a:scene3d>
        </p:spPr>
        <p:txBody>
          <a:bodyPr>
            <a:normAutofit/>
          </a:bodyPr>
          <a:lstStyle/>
          <a:p>
            <a:endParaRPr lang="fr-FR" dirty="0" smtClean="0"/>
          </a:p>
          <a:p>
            <a:r>
              <a:rPr lang="fr-FR" sz="4000" b="1" dirty="0" smtClean="0">
                <a:latin typeface="Commons" pitchFamily="2" charset="0"/>
              </a:rPr>
              <a:t>P7. Echanges des </a:t>
            </a:r>
          </a:p>
          <a:p>
            <a:r>
              <a:rPr lang="fr-FR" sz="4000" b="1" dirty="0" smtClean="0">
                <a:latin typeface="Commons" pitchFamily="2" charset="0"/>
              </a:rPr>
              <a:t>pasteurs avec </a:t>
            </a:r>
          </a:p>
          <a:p>
            <a:r>
              <a:rPr lang="fr-FR" sz="4000" b="1" dirty="0" smtClean="0">
                <a:latin typeface="Commons" pitchFamily="2" charset="0"/>
              </a:rPr>
              <a:t>l’EPM. </a:t>
            </a:r>
          </a:p>
          <a:p>
            <a:r>
              <a:rPr lang="fr-FR" sz="2400" b="1" dirty="0" smtClean="0"/>
              <a:t>Le pasteur kanak est déjà en </a:t>
            </a:r>
          </a:p>
          <a:p>
            <a:r>
              <a:rPr lang="fr-FR" sz="2400" b="1" dirty="0" smtClean="0"/>
              <a:t>poste à Tahiti depuis août 2010. </a:t>
            </a:r>
          </a:p>
          <a:p>
            <a:r>
              <a:rPr lang="fr-FR" sz="2400" b="1" dirty="0" smtClean="0"/>
              <a:t>Nous attendons celui de Tahiti </a:t>
            </a:r>
          </a:p>
          <a:p>
            <a:r>
              <a:rPr lang="fr-FR" sz="2400" b="1" dirty="0" smtClean="0"/>
              <a:t>pour juin 2011, nommé à Lifou. </a:t>
            </a:r>
          </a:p>
          <a:p>
            <a:r>
              <a:rPr lang="fr-FR" sz="2400" b="1" dirty="0" smtClean="0"/>
              <a:t>Le pasteur kanak est indemnisé </a:t>
            </a:r>
          </a:p>
          <a:p>
            <a:r>
              <a:rPr lang="fr-FR" sz="2400" b="1" dirty="0" smtClean="0"/>
              <a:t>comme les pasteurs </a:t>
            </a:r>
            <a:r>
              <a:rPr lang="fr-FR" sz="2400" b="1" dirty="0" err="1" smtClean="0"/>
              <a:t>maohi</a:t>
            </a:r>
            <a:r>
              <a:rPr lang="fr-FR" sz="2400" b="1" dirty="0" smtClean="0"/>
              <a:t> et les </a:t>
            </a:r>
          </a:p>
          <a:p>
            <a:r>
              <a:rPr lang="fr-FR" sz="2400" b="1" dirty="0" smtClean="0"/>
              <a:t>pasteurs </a:t>
            </a:r>
            <a:r>
              <a:rPr lang="fr-FR" sz="2400" b="1" dirty="0" err="1" smtClean="0"/>
              <a:t>maohi</a:t>
            </a:r>
            <a:r>
              <a:rPr lang="fr-FR" sz="2400" b="1" dirty="0" smtClean="0"/>
              <a:t> comme les </a:t>
            </a:r>
          </a:p>
          <a:p>
            <a:r>
              <a:rPr lang="fr-FR" sz="2400" b="1" dirty="0" smtClean="0"/>
              <a:t>pasteurs kanak. Nous avons également établi un calendrier pour nos échanges d’étudiants pasteurs. </a:t>
            </a:r>
          </a:p>
        </p:txBody>
      </p:sp>
      <p:pic>
        <p:nvPicPr>
          <p:cNvPr id="8196" name="Picture 4" descr="communaute.jpg"/>
          <p:cNvPicPr>
            <a:picLocks noGrp="1" noChangeAspect="1" noChangeArrowheads="1"/>
          </p:cNvPicPr>
          <p:nvPr>
            <p:ph type="pic" idx="1"/>
          </p:nvPr>
        </p:nvPicPr>
        <p:blipFill>
          <a:blip r:embed="rId2" cstate="print"/>
          <a:srcRect l="10222" r="10222"/>
          <a:stretch>
            <a:fillRect/>
          </a:stretch>
        </p:blipFill>
        <p:spPr bwMode="auto">
          <a:xfrm>
            <a:off x="4678065" y="0"/>
            <a:ext cx="4465935" cy="3028950"/>
          </a:xfrm>
          <a:prstGeom prst="rect">
            <a:avLst/>
          </a:prstGeom>
          <a:noFill/>
        </p:spPr>
      </p:pic>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9512" y="188640"/>
            <a:ext cx="4320480" cy="6408712"/>
          </a:xfr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a:normAutofit fontScale="77500" lnSpcReduction="20000"/>
          </a:bodyPr>
          <a:lstStyle/>
          <a:p>
            <a:r>
              <a:rPr lang="fr-FR" sz="4700" b="1" dirty="0" smtClean="0">
                <a:latin typeface="Commons" pitchFamily="2" charset="0"/>
              </a:rPr>
              <a:t>P8. Réajustement budgétaire. </a:t>
            </a:r>
          </a:p>
          <a:p>
            <a:r>
              <a:rPr lang="fr-FR" sz="2800" b="1" dirty="0" smtClean="0">
                <a:latin typeface="Commons" pitchFamily="2" charset="0"/>
              </a:rPr>
              <a:t>Le(DEFIDEPA) </a:t>
            </a:r>
            <a:r>
              <a:rPr lang="fr-FR" sz="2800" b="1" dirty="0" smtClean="0"/>
              <a:t>a mis en place le projet en demandant que toutes les paroisses leur fournissent des statistiques. Ils ont lancé « l’opération 1000 francs » et exige que des DEFIDEPA paroissiaux et régionaux soient mis en place.</a:t>
            </a:r>
          </a:p>
          <a:p>
            <a:r>
              <a:rPr lang="fr-FR" sz="5200" b="1" dirty="0" smtClean="0">
                <a:latin typeface="Commons" pitchFamily="2" charset="0"/>
              </a:rPr>
              <a:t>L’indemnisation des pasteurs </a:t>
            </a:r>
            <a:r>
              <a:rPr lang="fr-FR" sz="2800" b="1" dirty="0" smtClean="0"/>
              <a:t>est fixée de manière progressive. On a débuté avec 20 000 CFP par mois en essayant de l’augmentée chaque année. Actuellement on demande 35 000 CFP par mois d’indemnisation.</a:t>
            </a:r>
          </a:p>
          <a:p>
            <a:endParaRPr lang="fr-FR" sz="2800" b="1" dirty="0"/>
          </a:p>
        </p:txBody>
      </p:sp>
      <p:pic>
        <p:nvPicPr>
          <p:cNvPr id="7170" name="Picture 2" descr="https://encrypted-tbn2.gstatic.com/images?q=tbn:ANd9GcQIwNF73R5x_tPrte_0xk6HwYkZJDcT6oRHJgVq8AcTDI3y9FXVAQ">
            <a:hlinkClick r:id="rId2"/>
          </p:cNvPr>
          <p:cNvPicPr>
            <a:picLocks noGrp="1" noChangeAspect="1" noChangeArrowheads="1"/>
          </p:cNvPicPr>
          <p:nvPr>
            <p:ph type="pic" idx="1"/>
          </p:nvPr>
        </p:nvPicPr>
        <p:blipFill>
          <a:blip r:embed="rId3" cstate="print"/>
          <a:srcRect l="3010" r="3010"/>
          <a:stretch>
            <a:fillRect/>
          </a:stretch>
        </p:blipFill>
        <p:spPr bwMode="auto">
          <a:xfrm>
            <a:off x="4283968" y="615950"/>
            <a:ext cx="4680645" cy="5189314"/>
          </a:xfrm>
          <a:prstGeom prst="rect">
            <a:avLst/>
          </a:prstGeom>
          <a:noFill/>
          <a:scene3d>
            <a:camera prst="perspectiveLeft"/>
            <a:lightRig rig="threePt" dir="t"/>
          </a:scene3d>
        </p:spPr>
      </p:pic>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260648"/>
            <a:ext cx="7863408" cy="6040920"/>
          </a:xfr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r>
              <a:rPr lang="fr-FR" sz="4000" b="1" dirty="0" smtClean="0">
                <a:latin typeface="Commons" pitchFamily="2" charset="0"/>
              </a:rPr>
              <a:t>P9. Paroisses urbaines. </a:t>
            </a:r>
          </a:p>
          <a:p>
            <a:r>
              <a:rPr lang="fr-FR" sz="2800" b="1" dirty="0" smtClean="0">
                <a:solidFill>
                  <a:schemeClr val="tx1"/>
                </a:solidFill>
              </a:rPr>
              <a:t>L’EENCIL envisage </a:t>
            </a:r>
          </a:p>
          <a:p>
            <a:r>
              <a:rPr lang="fr-FR" sz="2800" b="1" dirty="0" smtClean="0">
                <a:solidFill>
                  <a:schemeClr val="tx1"/>
                </a:solidFill>
              </a:rPr>
              <a:t>la construction de </a:t>
            </a:r>
          </a:p>
          <a:p>
            <a:r>
              <a:rPr lang="fr-FR" sz="2800" b="1" dirty="0" smtClean="0">
                <a:solidFill>
                  <a:schemeClr val="tx1"/>
                </a:solidFill>
              </a:rPr>
              <a:t>deux lieux cultuels </a:t>
            </a:r>
          </a:p>
          <a:p>
            <a:r>
              <a:rPr lang="fr-FR" sz="2800" b="1" dirty="0" smtClean="0">
                <a:solidFill>
                  <a:schemeClr val="tx1"/>
                </a:solidFill>
              </a:rPr>
              <a:t>en milieu urbain </a:t>
            </a:r>
          </a:p>
          <a:p>
            <a:r>
              <a:rPr lang="fr-FR" sz="2800" b="1" dirty="0" smtClean="0">
                <a:solidFill>
                  <a:schemeClr val="tx1"/>
                </a:solidFill>
              </a:rPr>
              <a:t>pour tenir compte </a:t>
            </a:r>
          </a:p>
          <a:p>
            <a:r>
              <a:rPr lang="fr-FR" sz="2800" b="1" dirty="0" smtClean="0">
                <a:solidFill>
                  <a:schemeClr val="tx1"/>
                </a:solidFill>
              </a:rPr>
              <a:t>des mouvements </a:t>
            </a:r>
          </a:p>
          <a:p>
            <a:r>
              <a:rPr lang="fr-FR" sz="2800" b="1" dirty="0" smtClean="0">
                <a:solidFill>
                  <a:schemeClr val="tx1"/>
                </a:solidFill>
              </a:rPr>
              <a:t>de population. </a:t>
            </a:r>
          </a:p>
          <a:p>
            <a:r>
              <a:rPr lang="fr-FR" sz="2800" b="1" dirty="0" smtClean="0">
                <a:solidFill>
                  <a:schemeClr val="tx1"/>
                </a:solidFill>
              </a:rPr>
              <a:t>Le premier est </a:t>
            </a:r>
          </a:p>
          <a:p>
            <a:r>
              <a:rPr lang="fr-FR" sz="2800" b="1" dirty="0" smtClean="0">
                <a:solidFill>
                  <a:schemeClr val="tx1"/>
                </a:solidFill>
              </a:rPr>
              <a:t>prévu au Mont d’or </a:t>
            </a:r>
          </a:p>
          <a:p>
            <a:r>
              <a:rPr lang="fr-FR" sz="2800" b="1" dirty="0" smtClean="0">
                <a:solidFill>
                  <a:schemeClr val="tx1"/>
                </a:solidFill>
              </a:rPr>
              <a:t>(3</a:t>
            </a:r>
            <a:r>
              <a:rPr lang="fr-FR" sz="2800" b="1" baseline="30000" dirty="0" smtClean="0">
                <a:solidFill>
                  <a:schemeClr val="tx1"/>
                </a:solidFill>
              </a:rPr>
              <a:t>ème</a:t>
            </a:r>
            <a:r>
              <a:rPr lang="fr-FR" sz="2800" b="1" dirty="0" smtClean="0">
                <a:solidFill>
                  <a:schemeClr val="tx1"/>
                </a:solidFill>
              </a:rPr>
              <a:t> paroisse du </a:t>
            </a:r>
          </a:p>
          <a:p>
            <a:r>
              <a:rPr lang="fr-FR" sz="2800" b="1" dirty="0" smtClean="0">
                <a:solidFill>
                  <a:schemeClr val="tx1"/>
                </a:solidFill>
              </a:rPr>
              <a:t>consistoire de </a:t>
            </a:r>
          </a:p>
          <a:p>
            <a:r>
              <a:rPr lang="fr-FR" sz="2800" b="1" dirty="0" smtClean="0">
                <a:solidFill>
                  <a:schemeClr val="tx1"/>
                </a:solidFill>
              </a:rPr>
              <a:t>Nouméa) le 2</a:t>
            </a:r>
            <a:r>
              <a:rPr lang="fr-FR" sz="2800" b="1" baseline="30000" dirty="0" smtClean="0">
                <a:solidFill>
                  <a:schemeClr val="tx1"/>
                </a:solidFill>
              </a:rPr>
              <a:t>ème</a:t>
            </a:r>
            <a:r>
              <a:rPr lang="fr-FR" sz="2800" b="1" dirty="0" smtClean="0">
                <a:solidFill>
                  <a:schemeClr val="tx1"/>
                </a:solidFill>
              </a:rPr>
              <a:t> à </a:t>
            </a:r>
            <a:r>
              <a:rPr lang="fr-FR" sz="2800" b="1" dirty="0" err="1" smtClean="0">
                <a:solidFill>
                  <a:schemeClr val="tx1"/>
                </a:solidFill>
              </a:rPr>
              <a:t>Khooné</a:t>
            </a:r>
            <a:r>
              <a:rPr lang="fr-FR" sz="2800" b="1" dirty="0" smtClean="0">
                <a:solidFill>
                  <a:schemeClr val="tx1"/>
                </a:solidFill>
              </a:rPr>
              <a:t>, capitale de la province Nord et ville en extension dans les 5 prochaines années.</a:t>
            </a:r>
          </a:p>
          <a:p>
            <a:endParaRPr lang="fr-FR" dirty="0"/>
          </a:p>
        </p:txBody>
      </p:sp>
      <p:pic>
        <p:nvPicPr>
          <p:cNvPr id="5126" name="Picture 6" descr="https://encrypted-tbn1.gstatic.com/images?q=tbn:ANd9GcRQzaLu09Eu_5NcBM72QtxgyfY2HUNkLwX3NGdUiabthjnQN7jIyw"/>
          <p:cNvPicPr>
            <a:picLocks noGrp="1" noChangeAspect="1" noChangeArrowheads="1"/>
          </p:cNvPicPr>
          <p:nvPr>
            <p:ph type="pic" idx="1"/>
          </p:nvPr>
        </p:nvPicPr>
        <p:blipFill>
          <a:blip r:embed="rId2" cstate="print"/>
          <a:srcRect l="4453" r="4453"/>
          <a:stretch>
            <a:fillRect/>
          </a:stretch>
        </p:blipFill>
        <p:spPr bwMode="auto">
          <a:xfrm>
            <a:off x="3505200" y="836712"/>
            <a:ext cx="5315272" cy="3888432"/>
          </a:xfrm>
          <a:prstGeom prst="rect">
            <a:avLst/>
          </a:prstGeom>
          <a:noFill/>
        </p:spPr>
      </p:pic>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0" y="548680"/>
            <a:ext cx="7740352" cy="5904656"/>
          </a:xfrm>
          <a:solidFill>
            <a:schemeClr val="accent2">
              <a:lumMod val="20000"/>
              <a:lumOff val="8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txBody>
          <a:bodyPr>
            <a:normAutofit/>
          </a:bodyPr>
          <a:lstStyle/>
          <a:p>
            <a:r>
              <a:rPr lang="fr-FR" sz="4000" b="1" dirty="0" smtClean="0">
                <a:solidFill>
                  <a:schemeClr val="tx1"/>
                </a:solidFill>
                <a:latin typeface="Commons" pitchFamily="2" charset="0"/>
              </a:rPr>
              <a:t>P10. Pasteur CEVAA à la paroisse protestante du </a:t>
            </a:r>
          </a:p>
          <a:p>
            <a:r>
              <a:rPr lang="fr-FR" sz="4000" b="1" dirty="0" smtClean="0">
                <a:solidFill>
                  <a:schemeClr val="tx1"/>
                </a:solidFill>
                <a:latin typeface="Commons" pitchFamily="2" charset="0"/>
              </a:rPr>
              <a:t>Vieux Temple</a:t>
            </a:r>
            <a:endParaRPr lang="fr-FR" sz="4000" dirty="0" smtClean="0">
              <a:solidFill>
                <a:schemeClr val="tx1"/>
              </a:solidFill>
              <a:latin typeface="Commons" pitchFamily="2" charset="0"/>
            </a:endParaRPr>
          </a:p>
          <a:p>
            <a:r>
              <a:rPr lang="fr-FR" sz="2800" b="1" dirty="0" smtClean="0">
                <a:solidFill>
                  <a:schemeClr val="tx1"/>
                </a:solidFill>
              </a:rPr>
              <a:t>Pour tenir compte du </a:t>
            </a:r>
          </a:p>
          <a:p>
            <a:r>
              <a:rPr lang="fr-FR" sz="2800" b="1" dirty="0" smtClean="0">
                <a:solidFill>
                  <a:schemeClr val="tx1"/>
                </a:solidFill>
              </a:rPr>
              <a:t>caractère particulier et</a:t>
            </a:r>
          </a:p>
          <a:p>
            <a:r>
              <a:rPr lang="fr-FR" sz="2800" b="1" dirty="0" smtClean="0">
                <a:solidFill>
                  <a:schemeClr val="tx1"/>
                </a:solidFill>
              </a:rPr>
              <a:t>pluriethnique</a:t>
            </a:r>
          </a:p>
          <a:p>
            <a:r>
              <a:rPr lang="fr-FR" sz="2800" b="1" dirty="0" smtClean="0">
                <a:solidFill>
                  <a:schemeClr val="tx1"/>
                </a:solidFill>
              </a:rPr>
              <a:t>de la paroisse, l’Eglise </a:t>
            </a:r>
          </a:p>
          <a:p>
            <a:r>
              <a:rPr lang="fr-FR" sz="2800" b="1" dirty="0" smtClean="0">
                <a:solidFill>
                  <a:schemeClr val="tx1"/>
                </a:solidFill>
              </a:rPr>
              <a:t>souhaite  la présence </a:t>
            </a:r>
          </a:p>
          <a:p>
            <a:r>
              <a:rPr lang="fr-FR" sz="2800" b="1" dirty="0" smtClean="0">
                <a:solidFill>
                  <a:schemeClr val="tx1"/>
                </a:solidFill>
              </a:rPr>
              <a:t>d’un pasteur francophone.</a:t>
            </a:r>
          </a:p>
          <a:p>
            <a:r>
              <a:rPr lang="fr-FR" sz="2800" b="1" dirty="0" smtClean="0">
                <a:solidFill>
                  <a:schemeClr val="tx1"/>
                </a:solidFill>
              </a:rPr>
              <a:t>De la CEVAA</a:t>
            </a:r>
          </a:p>
          <a:p>
            <a:endParaRPr lang="fr-FR" dirty="0"/>
          </a:p>
        </p:txBody>
      </p:sp>
      <p:pic>
        <p:nvPicPr>
          <p:cNvPr id="4101" name="Picture 5" descr="https://encrypted-tbn1.gstatic.com/images?q=tbn:ANd9GcSbPcbGpRJC_7RZg0bngRKHrJIIrlVHqZsfuhG8bgPnE9tZmmaB"/>
          <p:cNvPicPr>
            <a:picLocks noGrp="1" noChangeAspect="1" noChangeArrowheads="1"/>
          </p:cNvPicPr>
          <p:nvPr>
            <p:ph type="pic" idx="1"/>
          </p:nvPr>
        </p:nvPicPr>
        <p:blipFill>
          <a:blip r:embed="rId2" cstate="print">
            <a:duotone>
              <a:prstClr val="black"/>
              <a:schemeClr val="accent2">
                <a:tint val="45000"/>
                <a:satMod val="400000"/>
              </a:schemeClr>
            </a:duotone>
          </a:blip>
          <a:srcRect t="1705" b="1705"/>
          <a:stretch>
            <a:fillRect/>
          </a:stretch>
        </p:blipFill>
        <p:spPr bwMode="auto">
          <a:xfrm>
            <a:off x="4114800" y="1787624"/>
            <a:ext cx="5029200" cy="444968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683568" y="548680"/>
            <a:ext cx="8064896" cy="5688632"/>
          </a:xfrm>
          <a:solidFill>
            <a:schemeClr val="accent2">
              <a:lumMod val="60000"/>
              <a:lumOff val="40000"/>
            </a:schemeClr>
          </a:solidFill>
          <a:scene3d>
            <a:camera prst="orthographicFront"/>
            <a:lightRig rig="threePt" dir="t"/>
          </a:scene3d>
          <a:sp3d>
            <a:bevelT w="114300" prst="artDeco"/>
          </a:sp3d>
        </p:spPr>
        <p:txBody>
          <a:bodyPr>
            <a:normAutofit lnSpcReduction="10000"/>
          </a:bodyPr>
          <a:lstStyle/>
          <a:p>
            <a:r>
              <a:rPr lang="fr-FR" sz="4000" b="1" cap="all" dirty="0" smtClean="0">
                <a:solidFill>
                  <a:schemeClr val="tx1"/>
                </a:solidFill>
                <a:latin typeface="Commons" pitchFamily="2" charset="0"/>
              </a:rPr>
              <a:t>Titre 1. Qui sommes-nous ?</a:t>
            </a:r>
          </a:p>
          <a:p>
            <a:pPr algn="ctr"/>
            <a:r>
              <a:rPr lang="fr-FR" sz="2400" b="1" dirty="0" smtClean="0">
                <a:solidFill>
                  <a:schemeClr val="tx1"/>
                </a:solidFill>
              </a:rPr>
              <a:t>L’Eglise Protestante de </a:t>
            </a:r>
            <a:r>
              <a:rPr lang="fr-FR" sz="2400" b="1" dirty="0" err="1" smtClean="0">
                <a:solidFill>
                  <a:schemeClr val="tx1"/>
                </a:solidFill>
              </a:rPr>
              <a:t>Kanaky</a:t>
            </a:r>
            <a:r>
              <a:rPr lang="fr-FR" sz="2400" b="1" dirty="0" smtClean="0">
                <a:solidFill>
                  <a:schemeClr val="tx1"/>
                </a:solidFill>
              </a:rPr>
              <a:t> Nouvelle-Calédonie (EPKNC) est la nouvelle appellation votée au Synode de </a:t>
            </a:r>
            <a:r>
              <a:rPr lang="fr-FR" sz="2400" b="1" dirty="0" err="1" smtClean="0">
                <a:solidFill>
                  <a:schemeClr val="tx1"/>
                </a:solidFill>
              </a:rPr>
              <a:t>Thuahaik</a:t>
            </a:r>
            <a:r>
              <a:rPr lang="fr-FR" sz="2400" b="1" dirty="0" smtClean="0">
                <a:solidFill>
                  <a:schemeClr val="tx1"/>
                </a:solidFill>
              </a:rPr>
              <a:t> en 2013. Elle remplace l’EENCIL qui existait ………………………………</a:t>
            </a:r>
          </a:p>
          <a:p>
            <a:pPr algn="ctr"/>
            <a:r>
              <a:rPr lang="fr-FR" sz="2400" b="1" dirty="0" smtClean="0">
                <a:solidFill>
                  <a:schemeClr val="tx1"/>
                </a:solidFill>
              </a:rPr>
              <a:t>Nous sommes environ </a:t>
            </a:r>
            <a:r>
              <a:rPr lang="fr-FR" sz="3200" b="1" dirty="0" smtClean="0">
                <a:solidFill>
                  <a:schemeClr val="tx1"/>
                </a:solidFill>
              </a:rPr>
              <a:t>70 000 </a:t>
            </a:r>
            <a:r>
              <a:rPr lang="fr-FR" sz="2400" b="1" dirty="0" smtClean="0">
                <a:solidFill>
                  <a:schemeClr val="tx1"/>
                </a:solidFill>
              </a:rPr>
              <a:t>membres majoritairement kanak (95%) sur une population de 280 000 habitants. Une soixantaine de pasteurs repartis dans nos paroisses assurent la prédication de l’Evangile. Les paroisses protestantes du Vieux Temple et de Mont Ravel, situées dans la capitale, Nouméa, sont les seuls lieux où nous pouvons rencontrer des protestants d’autres ethnies. </a:t>
            </a:r>
          </a:p>
          <a:p>
            <a:pPr algn="ctr"/>
            <a:r>
              <a:rPr lang="fr-FR" sz="2400" b="1" dirty="0" smtClean="0">
                <a:solidFill>
                  <a:schemeClr val="tx1"/>
                </a:solidFill>
              </a:rPr>
              <a:t>Nous sommes organisés en quatre régions : la Grande Terre, en majorité catholique et les îles : Lifou, Maré et Ouvéa, à 80% protestantes.  </a:t>
            </a:r>
          </a:p>
          <a:p>
            <a:endParaRPr lang="fr-F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ox(i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ox(i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476672"/>
            <a:ext cx="7359352" cy="5904656"/>
          </a:xfrm>
          <a:ln w="76200">
            <a:solidFill>
              <a:schemeClr val="accent2">
                <a:lumMod val="75000"/>
              </a:schemeClr>
            </a:solidFill>
            <a:prstDash val="solid"/>
          </a:ln>
          <a:scene3d>
            <a:camera prst="perspectiveRight"/>
            <a:lightRig rig="threePt" dir="t"/>
          </a:scene3d>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r>
              <a:rPr lang="fr-FR" sz="4300" b="1" dirty="0" smtClean="0">
                <a:solidFill>
                  <a:schemeClr val="tx1"/>
                </a:solidFill>
                <a:latin typeface="Commons" pitchFamily="2" charset="0"/>
              </a:rPr>
              <a:t>Autres projets et activités à finaliser :</a:t>
            </a:r>
          </a:p>
          <a:p>
            <a:pPr lvl="0"/>
            <a:r>
              <a:rPr lang="fr-FR" sz="2800" b="1" dirty="0" smtClean="0">
                <a:solidFill>
                  <a:schemeClr val="tx1"/>
                </a:solidFill>
              </a:rPr>
              <a:t>*Organiser un séminaire sur le mariage </a:t>
            </a:r>
          </a:p>
          <a:p>
            <a:pPr lvl="0"/>
            <a:r>
              <a:rPr lang="fr-FR" sz="2800" b="1" dirty="0" smtClean="0">
                <a:solidFill>
                  <a:schemeClr val="tx1"/>
                </a:solidFill>
              </a:rPr>
              <a:t>*Organiser une formation annuelle pour les jeunes </a:t>
            </a:r>
          </a:p>
          <a:p>
            <a:pPr lvl="0"/>
            <a:r>
              <a:rPr lang="fr-FR" sz="2800" b="1" dirty="0" smtClean="0">
                <a:solidFill>
                  <a:schemeClr val="tx1"/>
                </a:solidFill>
              </a:rPr>
              <a:t>*Développement d’un secteur  social particulier.</a:t>
            </a:r>
          </a:p>
          <a:p>
            <a:pPr lvl="0"/>
            <a:r>
              <a:rPr lang="fr-FR" sz="2800" b="1" dirty="0" smtClean="0">
                <a:solidFill>
                  <a:schemeClr val="tx1"/>
                </a:solidFill>
              </a:rPr>
              <a:t>*Organiser un site internet (</a:t>
            </a:r>
            <a:r>
              <a:rPr lang="fr-FR" sz="2800" b="1" i="1" dirty="0" smtClean="0">
                <a:solidFill>
                  <a:schemeClr val="tx1"/>
                </a:solidFill>
              </a:rPr>
              <a:t>en cours de réalisation</a:t>
            </a:r>
            <a:r>
              <a:rPr lang="fr-FR" sz="2800" b="1" dirty="0" smtClean="0">
                <a:solidFill>
                  <a:schemeClr val="tx1"/>
                </a:solidFill>
              </a:rPr>
              <a:t>)</a:t>
            </a:r>
          </a:p>
          <a:p>
            <a:pPr lvl="0"/>
            <a:r>
              <a:rPr lang="fr-FR" sz="2800" b="1" dirty="0" smtClean="0">
                <a:solidFill>
                  <a:schemeClr val="tx1"/>
                </a:solidFill>
              </a:rPr>
              <a:t>*Mettre en place un comité des Eglises</a:t>
            </a:r>
          </a:p>
          <a:p>
            <a:pPr lvl="0"/>
            <a:r>
              <a:rPr lang="fr-FR" sz="2800" b="1" dirty="0" smtClean="0">
                <a:solidFill>
                  <a:schemeClr val="tx1"/>
                </a:solidFill>
              </a:rPr>
              <a:t>*Relancer l’outil de développement : TECARE</a:t>
            </a:r>
          </a:p>
          <a:p>
            <a:pPr lvl="0"/>
            <a:r>
              <a:rPr lang="fr-FR" sz="2800" b="1" dirty="0" smtClean="0">
                <a:solidFill>
                  <a:schemeClr val="tx1"/>
                </a:solidFill>
              </a:rPr>
              <a:t>*Lancer  la construction d’un local à Nouméa pour les Mouvements des Femmes</a:t>
            </a:r>
          </a:p>
          <a:p>
            <a:pPr lvl="0"/>
            <a:r>
              <a:rPr lang="fr-FR" sz="2800" b="1" dirty="0" smtClean="0">
                <a:solidFill>
                  <a:schemeClr val="tx1"/>
                </a:solidFill>
              </a:rPr>
              <a:t>*Aider et accompagner l’Alliance Scolaire dans ses relations avec les pouvoirs publics pour l’implantation de nouveaux établissements scolaires.</a:t>
            </a:r>
          </a:p>
          <a:p>
            <a:pPr lvl="0"/>
            <a:r>
              <a:rPr lang="fr-FR" sz="2800" b="1" dirty="0" smtClean="0">
                <a:solidFill>
                  <a:schemeClr val="tx1"/>
                </a:solidFill>
              </a:rPr>
              <a:t>*Développer l’action sociale de l’Eglise auprès des malades et des personnes incarcérées.</a:t>
            </a:r>
          </a:p>
          <a:p>
            <a:pPr lvl="0"/>
            <a:r>
              <a:rPr lang="fr-FR" sz="2800" b="1" dirty="0" smtClean="0">
                <a:solidFill>
                  <a:schemeClr val="tx1"/>
                </a:solidFill>
              </a:rPr>
              <a:t>*Développer et encourager l’ œcuménisme  </a:t>
            </a:r>
          </a:p>
          <a:p>
            <a:r>
              <a:rPr lang="fr-FR" sz="2800" b="1" dirty="0" smtClean="0"/>
              <a:t> </a:t>
            </a:r>
          </a:p>
          <a:p>
            <a:endParaRPr lang="fr-FR" dirty="0"/>
          </a:p>
        </p:txBody>
      </p:sp>
    </p:spTree>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260648"/>
            <a:ext cx="8511480" cy="604092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2">
            <a:schemeClr val="lt2"/>
          </a:fillRef>
          <a:effectRef idx="0">
            <a:scrgbClr r="0" g="0" b="0"/>
          </a:effectRef>
          <a:fontRef idx="major"/>
        </p:style>
        <p:txBody>
          <a:bodyPr/>
          <a:lstStyle/>
          <a:p>
            <a:r>
              <a:rPr lang="fr-FR" sz="4000" b="1" dirty="0" smtClean="0">
                <a:solidFill>
                  <a:schemeClr val="tx1"/>
                </a:solidFill>
                <a:latin typeface="Commons" pitchFamily="2" charset="0"/>
              </a:rPr>
              <a:t>P11. Nom de l’Eglise. </a:t>
            </a:r>
          </a:p>
          <a:p>
            <a:r>
              <a:rPr lang="fr-FR" sz="5400" b="1" dirty="0" smtClean="0">
                <a:solidFill>
                  <a:schemeClr val="tx1"/>
                </a:solidFill>
                <a:latin typeface="Commons" pitchFamily="2" charset="0"/>
              </a:rPr>
              <a:t>EENCIL		    EPKNC</a:t>
            </a:r>
          </a:p>
          <a:p>
            <a:r>
              <a:rPr lang="fr-FR" sz="2800" b="1" dirty="0" smtClean="0">
                <a:solidFill>
                  <a:schemeClr val="tx1"/>
                </a:solidFill>
              </a:rPr>
              <a:t>Au synode de 2010 à IAAÏ </a:t>
            </a:r>
          </a:p>
          <a:p>
            <a:r>
              <a:rPr lang="fr-FR" sz="2800" b="1" dirty="0" smtClean="0">
                <a:solidFill>
                  <a:schemeClr val="tx1"/>
                </a:solidFill>
              </a:rPr>
              <a:t>il est décidé de lancer la réflexion sur un nouveau nom </a:t>
            </a:r>
          </a:p>
          <a:p>
            <a:r>
              <a:rPr lang="fr-FR" sz="2800" b="1" dirty="0" smtClean="0">
                <a:solidFill>
                  <a:schemeClr val="tx1"/>
                </a:solidFill>
              </a:rPr>
              <a:t>pour notre Eglise pour aboutir à </a:t>
            </a:r>
          </a:p>
          <a:p>
            <a:r>
              <a:rPr lang="fr-FR" sz="2800" b="1" dirty="0" smtClean="0">
                <a:solidFill>
                  <a:schemeClr val="tx1"/>
                </a:solidFill>
              </a:rPr>
              <a:t>une décision en septembre 2012.</a:t>
            </a:r>
          </a:p>
          <a:p>
            <a:r>
              <a:rPr lang="fr-FR" sz="2800" b="1" dirty="0" smtClean="0">
                <a:solidFill>
                  <a:schemeClr val="tx1"/>
                </a:solidFill>
              </a:rPr>
              <a:t>Le Synode de DEHU en 2013 a opté pour l’appellation:</a:t>
            </a:r>
          </a:p>
          <a:p>
            <a:r>
              <a:rPr lang="fr-FR" sz="2800" b="1" dirty="0" smtClean="0">
                <a:solidFill>
                  <a:schemeClr val="tx1"/>
                </a:solidFill>
              </a:rPr>
              <a:t>« Eglise Protestante de </a:t>
            </a:r>
            <a:r>
              <a:rPr lang="fr-FR" sz="2800" b="1" dirty="0" err="1" smtClean="0">
                <a:solidFill>
                  <a:schemeClr val="tx1"/>
                </a:solidFill>
              </a:rPr>
              <a:t>Kanaky</a:t>
            </a:r>
            <a:r>
              <a:rPr lang="fr-FR" sz="2800" b="1" dirty="0" smtClean="0">
                <a:solidFill>
                  <a:schemeClr val="tx1"/>
                </a:solidFill>
              </a:rPr>
              <a:t> Nouvelle Calédonie »</a:t>
            </a:r>
          </a:p>
          <a:p>
            <a:r>
              <a:rPr lang="fr-FR" sz="2800" b="1" dirty="0" smtClean="0">
                <a:solidFill>
                  <a:schemeClr val="tx1"/>
                </a:solidFill>
              </a:rPr>
              <a:t>Quel contenu, quelle mission pour relever ce défi?</a:t>
            </a:r>
          </a:p>
          <a:p>
            <a:endParaRPr lang="fr-FR" dirty="0"/>
          </a:p>
        </p:txBody>
      </p:sp>
      <p:cxnSp>
        <p:nvCxnSpPr>
          <p:cNvPr id="6" name="Connecteur droit avec flèche 5"/>
          <p:cNvCxnSpPr/>
          <p:nvPr/>
        </p:nvCxnSpPr>
        <p:spPr>
          <a:xfrm>
            <a:off x="3419872" y="1412776"/>
            <a:ext cx="11521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26201_102682096440458_7554588_n.jpg"/>
          <p:cNvPicPr>
            <a:picLocks noGrp="1" noChangeAspect="1"/>
          </p:cNvPicPr>
          <p:nvPr>
            <p:ph type="pic" idx="1"/>
          </p:nvPr>
        </p:nvPicPr>
        <p:blipFill>
          <a:blip r:embed="rId2" cstate="print">
            <a:duotone>
              <a:prstClr val="black"/>
              <a:schemeClr val="accent4">
                <a:tint val="45000"/>
                <a:satMod val="400000"/>
              </a:schemeClr>
            </a:duotone>
          </a:blip>
          <a:srcRect t="12791" b="12791"/>
          <a:stretch>
            <a:fillRect/>
          </a:stretch>
        </p:blipFill>
        <p:spPr>
          <a:xfrm>
            <a:off x="251520" y="260648"/>
            <a:ext cx="8712968" cy="6192688"/>
          </a:xfrm>
          <a:prstGeom prst="rect">
            <a:avLst/>
          </a:prstGeom>
          <a:ln>
            <a:noFill/>
          </a:ln>
          <a:effectLst>
            <a:softEdge rad="112500"/>
          </a:effectLst>
        </p:spPr>
      </p:pic>
      <p:sp>
        <p:nvSpPr>
          <p:cNvPr id="3" name="Titre 2"/>
          <p:cNvSpPr>
            <a:spLocks noGrp="1"/>
          </p:cNvSpPr>
          <p:nvPr>
            <p:ph type="title"/>
          </p:nvPr>
        </p:nvSpPr>
        <p:spPr>
          <a:xfrm>
            <a:off x="381000" y="4509120"/>
            <a:ext cx="8295456" cy="2016224"/>
          </a:xfrm>
        </p:spPr>
        <p:txBody>
          <a:bodyPr>
            <a:normAutofit/>
          </a:bodyPr>
          <a:lstStyle/>
          <a:p>
            <a:r>
              <a:rPr lang="fr-FR" sz="3600" dirty="0" smtClean="0">
                <a:solidFill>
                  <a:schemeClr val="accent2"/>
                </a:solidFill>
                <a:latin typeface="Hand Me Down S (BRK)" pitchFamily="2" charset="0"/>
              </a:rPr>
              <a:t>Quelle mission pour Eglise Protestante de </a:t>
            </a:r>
            <a:r>
              <a:rPr lang="fr-FR" sz="3600" dirty="0" err="1" smtClean="0">
                <a:solidFill>
                  <a:schemeClr val="accent2"/>
                </a:solidFill>
                <a:latin typeface="Hand Me Down S (BRK)" pitchFamily="2" charset="0"/>
              </a:rPr>
              <a:t>Kanaky</a:t>
            </a:r>
            <a:r>
              <a:rPr lang="fr-FR" sz="3600" dirty="0" smtClean="0">
                <a:solidFill>
                  <a:schemeClr val="accent2"/>
                </a:solidFill>
                <a:latin typeface="Hand Me Down S (BRK)" pitchFamily="2" charset="0"/>
              </a:rPr>
              <a:t> </a:t>
            </a:r>
            <a:r>
              <a:rPr lang="fr-FR" sz="3600" dirty="0" err="1" smtClean="0">
                <a:solidFill>
                  <a:schemeClr val="accent2"/>
                </a:solidFill>
                <a:latin typeface="Hand Me Down S (BRK)" pitchFamily="2" charset="0"/>
              </a:rPr>
              <a:t>NeW</a:t>
            </a:r>
            <a:r>
              <a:rPr lang="fr-FR" sz="3600" dirty="0" smtClean="0">
                <a:solidFill>
                  <a:schemeClr val="accent2"/>
                </a:solidFill>
                <a:latin typeface="Hand Me Down S (BRK)" pitchFamily="2" charset="0"/>
              </a:rPr>
              <a:t>-</a:t>
            </a:r>
            <a:r>
              <a:rPr lang="fr-FR" sz="3600" dirty="0" err="1" smtClean="0">
                <a:solidFill>
                  <a:schemeClr val="accent2"/>
                </a:solidFill>
                <a:latin typeface="Hand Me Down S (BRK)" pitchFamily="2" charset="0"/>
              </a:rPr>
              <a:t>CalédoniA</a:t>
            </a:r>
            <a:r>
              <a:rPr lang="fr-FR" sz="3600" dirty="0" smtClean="0">
                <a:solidFill>
                  <a:schemeClr val="accent2"/>
                </a:solidFill>
                <a:latin typeface="Hand Me Down S (BRK)" pitchFamily="2" charset="0"/>
              </a:rPr>
              <a:t>?</a:t>
            </a:r>
            <a:endParaRPr lang="fr-FR" sz="3600" dirty="0">
              <a:solidFill>
                <a:schemeClr val="accent2"/>
              </a:solidFill>
              <a:latin typeface="Hand Me Down S (BRK)" pitchFamily="2" charset="0"/>
            </a:endParaRPr>
          </a:p>
        </p:txBody>
      </p:sp>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idx="1"/>
          </p:nvPr>
        </p:nvSpPr>
        <p:spPr/>
      </p:sp>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548680"/>
            <a:ext cx="8367464" cy="6048672"/>
          </a:xfrm>
          <a:solidFill>
            <a:schemeClr val="accent3">
              <a:lumMod val="40000"/>
              <a:lumOff val="60000"/>
            </a:schemeClr>
          </a:solidFill>
          <a:scene3d>
            <a:camera prst="perspectiveRight"/>
            <a:lightRig rig="threePt" dir="t"/>
          </a:scene3d>
        </p:spPr>
        <p:txBody>
          <a:bodyPr>
            <a:normAutofit fontScale="92500" lnSpcReduction="10000"/>
          </a:bodyPr>
          <a:lstStyle/>
          <a:p>
            <a:r>
              <a:rPr lang="fr-FR" sz="2800" b="1" dirty="0" smtClean="0">
                <a:solidFill>
                  <a:schemeClr val="tx1"/>
                </a:solidFill>
              </a:rPr>
              <a:t>De type </a:t>
            </a:r>
            <a:r>
              <a:rPr lang="fr-FR" sz="2800" b="1" u="sng" dirty="0" err="1" smtClean="0">
                <a:solidFill>
                  <a:schemeClr val="tx1"/>
                </a:solidFill>
              </a:rPr>
              <a:t>presbytéro</a:t>
            </a:r>
            <a:r>
              <a:rPr lang="fr-FR" sz="2800" b="1" u="sng" dirty="0" smtClean="0">
                <a:solidFill>
                  <a:schemeClr val="tx1"/>
                </a:solidFill>
              </a:rPr>
              <a:t>-synodal,</a:t>
            </a:r>
            <a:r>
              <a:rPr lang="fr-FR" sz="2800" b="1" dirty="0" smtClean="0">
                <a:solidFill>
                  <a:schemeClr val="tx1"/>
                </a:solidFill>
              </a:rPr>
              <a:t> nous pensons que la vitalité de l’Eglise dépend de celle des paroisses. Les </a:t>
            </a:r>
            <a:r>
              <a:rPr lang="fr-FR" sz="2800" b="1" u="sng" dirty="0" smtClean="0">
                <a:solidFill>
                  <a:schemeClr val="tx1"/>
                </a:solidFill>
              </a:rPr>
              <a:t>synodes </a:t>
            </a:r>
            <a:r>
              <a:rPr lang="fr-FR" sz="2800" b="1" dirty="0" smtClean="0">
                <a:solidFill>
                  <a:schemeClr val="tx1"/>
                </a:solidFill>
              </a:rPr>
              <a:t>nous donnent des orientations et nous invitent à faire chemin ensemble. La </a:t>
            </a:r>
            <a:r>
              <a:rPr lang="fr-FR" sz="2800" b="1" u="sng" dirty="0" smtClean="0">
                <a:solidFill>
                  <a:schemeClr val="tx1"/>
                </a:solidFill>
              </a:rPr>
              <a:t>Constitution </a:t>
            </a:r>
            <a:r>
              <a:rPr lang="fr-FR" sz="2800" b="1" dirty="0" smtClean="0">
                <a:solidFill>
                  <a:schemeClr val="tx1"/>
                </a:solidFill>
              </a:rPr>
              <a:t>régit la vie de l’Eglise et son organisation. </a:t>
            </a:r>
            <a:r>
              <a:rPr lang="fr-FR" sz="2800" b="1" u="sng" dirty="0" smtClean="0">
                <a:solidFill>
                  <a:schemeClr val="tx1"/>
                </a:solidFill>
              </a:rPr>
              <a:t>Les principes protestants et nos orientations théologiques </a:t>
            </a:r>
            <a:r>
              <a:rPr lang="fr-FR" sz="2800" b="1" dirty="0" smtClean="0">
                <a:solidFill>
                  <a:schemeClr val="tx1"/>
                </a:solidFill>
              </a:rPr>
              <a:t>précisent notre identité de protestant kanak réformé.</a:t>
            </a:r>
          </a:p>
          <a:p>
            <a:r>
              <a:rPr lang="fr-FR" sz="2800" b="1" dirty="0" smtClean="0">
                <a:solidFill>
                  <a:schemeClr val="tx1"/>
                </a:solidFill>
              </a:rPr>
              <a:t>Nous reconnaissons dans les grandes </a:t>
            </a:r>
            <a:r>
              <a:rPr lang="fr-FR" sz="2800" b="1" u="sng" dirty="0" smtClean="0">
                <a:solidFill>
                  <a:schemeClr val="tx1"/>
                </a:solidFill>
              </a:rPr>
              <a:t>confessions de foi de l’Eglise </a:t>
            </a:r>
            <a:r>
              <a:rPr lang="fr-FR" sz="2800" b="1" dirty="0" smtClean="0">
                <a:solidFill>
                  <a:schemeClr val="tx1"/>
                </a:solidFill>
              </a:rPr>
              <a:t>(Symbole des apôtres et autres déclarations de foi…) l’expression toujours actuelle de notre foi dans ces îles où Dieu nous a placés.</a:t>
            </a:r>
          </a:p>
          <a:p>
            <a:r>
              <a:rPr lang="fr-FR" sz="2800" b="1" dirty="0" smtClean="0">
                <a:solidFill>
                  <a:schemeClr val="tx1"/>
                </a:solidFill>
              </a:rPr>
              <a:t>Nous exhortons </a:t>
            </a:r>
            <a:r>
              <a:rPr lang="fr-FR" sz="2800" b="1" u="sng" dirty="0" smtClean="0">
                <a:solidFill>
                  <a:schemeClr val="tx1"/>
                </a:solidFill>
              </a:rPr>
              <a:t>l’humain à devenir meilleur </a:t>
            </a:r>
            <a:r>
              <a:rPr lang="fr-FR" sz="2800" b="1" dirty="0" smtClean="0">
                <a:solidFill>
                  <a:schemeClr val="tx1"/>
                </a:solidFill>
              </a:rPr>
              <a:t>par l’écoute de la Parole de Dieu et à rendre témoignage de la grâce de Dieu en vivant de la foi de Dieu en nous et en confessant notre foi au Christ Jésus.</a:t>
            </a:r>
          </a:p>
          <a:p>
            <a:endParaRPr lang="fr-F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ox(in)">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ox(i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DSCN0664"/>
          <p:cNvPicPr>
            <a:picLocks noGrp="1" noChangeAspect="1" noChangeArrowheads="1"/>
          </p:cNvPicPr>
          <p:nvPr>
            <p:ph type="pic" idx="1"/>
          </p:nvPr>
        </p:nvPicPr>
        <p:blipFill>
          <a:blip r:embed="rId2" cstate="print"/>
          <a:srcRect t="1515" b="1515"/>
          <a:stretch>
            <a:fillRect/>
          </a:stretch>
        </p:blipFill>
        <p:spPr bwMode="auto">
          <a:xfrm>
            <a:off x="323528" y="260648"/>
            <a:ext cx="8632424" cy="6336704"/>
          </a:xfrm>
          <a:prstGeom prst="rect">
            <a:avLst/>
          </a:prstGeom>
          <a:noFill/>
          <a:ln w="9525">
            <a:noFill/>
            <a:miter lim="800000"/>
            <a:headEnd/>
            <a:tailEnd/>
          </a:ln>
        </p:spPr>
      </p:pic>
      <p:sp>
        <p:nvSpPr>
          <p:cNvPr id="6" name="Espace réservé du texte 3"/>
          <p:cNvSpPr txBox="1">
            <a:spLocks/>
          </p:cNvSpPr>
          <p:nvPr/>
        </p:nvSpPr>
        <p:spPr>
          <a:xfrm>
            <a:off x="4499992" y="4005064"/>
            <a:ext cx="4427984" cy="2852936"/>
          </a:xfrm>
          <a:prstGeom prst="rect">
            <a:avLst/>
          </a:prstGeom>
          <a:solidFill>
            <a:schemeClr val="accent1">
              <a:lumMod val="40000"/>
              <a:lumOff val="60000"/>
            </a:schemeClr>
          </a:solidFill>
        </p:spPr>
        <p:txBody>
          <a:bodyPr vert="horz" lIns="109728" tIns="0">
            <a:normAutofit fontScale="40000" lnSpcReduction="20000"/>
          </a:bodyPr>
          <a:lstStyle/>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5200" b="1" i="0" u="none" strike="noStrike" kern="1200" cap="all" spc="0" normalizeH="0" baseline="0" noProof="0" dirty="0" smtClean="0">
              <a:ln>
                <a:noFill/>
              </a:ln>
              <a:solidFill>
                <a:schemeClr val="tx1"/>
              </a:solidFill>
              <a:effectLst/>
              <a:uLnTx/>
              <a:uFillTx/>
              <a:latin typeface="Commons" pitchFamily="2" charset="0"/>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5200" b="1" i="0" u="none" strike="noStrike" kern="1200" cap="all" spc="0" normalizeH="0" baseline="0" noProof="0" dirty="0" smtClean="0">
                <a:ln>
                  <a:noFill/>
                </a:ln>
                <a:solidFill>
                  <a:schemeClr val="tx1"/>
                </a:solidFill>
                <a:effectLst/>
                <a:uLnTx/>
                <a:uFillTx/>
                <a:latin typeface="Commons" pitchFamily="2" charset="0"/>
                <a:ea typeface="+mn-ea"/>
                <a:cs typeface="+mn-cs"/>
              </a:rPr>
              <a:t>Titre 2. Déclaration d’intention</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4400" b="1" i="0" u="none" strike="noStrike" kern="1200" cap="none" spc="0" normalizeH="0" baseline="0" noProof="0" dirty="0" smtClean="0">
                <a:ln>
                  <a:noFill/>
                </a:ln>
                <a:solidFill>
                  <a:schemeClr val="tx1"/>
                </a:solidFill>
                <a:effectLst/>
                <a:uLnTx/>
                <a:uFillTx/>
                <a:latin typeface="+mn-lt"/>
                <a:ea typeface="+mn-ea"/>
                <a:cs typeface="+mn-cs"/>
              </a:rPr>
              <a:t>Au moment où le pays est marqué par des mutations profondes, aussi bien politiques, qu’économiques et culturelles, L’Eglise Protestante de </a:t>
            </a:r>
            <a:r>
              <a:rPr kumimoji="0" lang="fr-FR" sz="4400" b="1" i="0" u="none" strike="noStrike" kern="1200" cap="none" spc="0" normalizeH="0" baseline="0" noProof="0" dirty="0" err="1" smtClean="0">
                <a:ln>
                  <a:noFill/>
                </a:ln>
                <a:solidFill>
                  <a:schemeClr val="tx1"/>
                </a:solidFill>
                <a:effectLst/>
                <a:uLnTx/>
                <a:uFillTx/>
                <a:latin typeface="+mn-lt"/>
                <a:ea typeface="+mn-ea"/>
                <a:cs typeface="+mn-cs"/>
              </a:rPr>
              <a:t>Kanaky</a:t>
            </a:r>
            <a:r>
              <a:rPr kumimoji="0" lang="fr-FR" sz="4400" b="1" i="0" u="none" strike="noStrike" kern="1200" cap="none" spc="0" normalizeH="0" baseline="0" noProof="0" dirty="0" smtClean="0">
                <a:ln>
                  <a:noFill/>
                </a:ln>
                <a:solidFill>
                  <a:schemeClr val="tx1"/>
                </a:solidFill>
                <a:effectLst/>
                <a:uLnTx/>
                <a:uFillTx/>
                <a:latin typeface="+mn-lt"/>
                <a:ea typeface="+mn-ea"/>
                <a:cs typeface="+mn-cs"/>
              </a:rPr>
              <a:t>-Nouvelle Calédonie, désire réaffirmer </a:t>
            </a:r>
            <a:r>
              <a:rPr kumimoji="0" lang="fr-FR" sz="7600" b="1" i="0" u="none" strike="noStrike" kern="1200" cap="none" spc="0" normalizeH="0" baseline="0" noProof="0" dirty="0" smtClean="0">
                <a:ln>
                  <a:noFill/>
                </a:ln>
                <a:solidFill>
                  <a:schemeClr val="tx1"/>
                </a:solidFill>
                <a:effectLst/>
                <a:uLnTx/>
                <a:uFillTx/>
                <a:latin typeface="AcmeFont" pitchFamily="2" charset="0"/>
                <a:ea typeface="+mn-ea"/>
                <a:cs typeface="+mn-cs"/>
              </a:rPr>
              <a:t>sa mission </a:t>
            </a:r>
            <a:r>
              <a:rPr kumimoji="0" lang="fr-FR" sz="4400" b="1"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1400" b="0" i="0" u="none" strike="noStrike" kern="1200" cap="none" spc="0" normalizeH="0" baseline="0" noProof="0" dirty="0" smtClean="0">
                <a:ln>
                  <a:noFill/>
                </a:ln>
                <a:solidFill>
                  <a:schemeClr val="tx1"/>
                </a:solidFill>
                <a:effectLst/>
                <a:uLnTx/>
                <a:uFillTx/>
                <a:latin typeface="+mn-lt"/>
                <a:ea typeface="+mn-ea"/>
                <a:cs typeface="+mn-cs"/>
              </a:rPr>
              <a:t>	. </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fr-FR" sz="1400" b="0" i="0" u="none" strike="noStrike" kern="1200" cap="none" spc="0" normalizeH="0" baseline="0" noProof="0" dirty="0" smtClean="0">
                <a:ln>
                  <a:noFill/>
                </a:ln>
                <a:solidFill>
                  <a:schemeClr val="tx2"/>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fr-FR" sz="1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 to="" calcmode="lin" valueType="num">
                                      <p:cBhvr>
                                        <p:cTn id="7" dur="1" fill="hold"/>
                                        <p:tgtEl>
                                          <p:spTgt spid="512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circle(in)">
                                      <p:cBhvr>
                                        <p:cTn id="12" dur="2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51520" y="188640"/>
            <a:ext cx="8496944" cy="6408712"/>
          </a:xfrm>
          <a:solidFill>
            <a:schemeClr val="accent2">
              <a:lumMod val="60000"/>
              <a:lumOff val="40000"/>
            </a:schemeClr>
          </a:solidFill>
          <a:ln w="381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62500" lnSpcReduction="20000"/>
          </a:bodyPr>
          <a:lstStyle/>
          <a:p>
            <a:r>
              <a:rPr lang="fr-FR" dirty="0" smtClean="0"/>
              <a:t>-</a:t>
            </a:r>
            <a:r>
              <a:rPr lang="fr-FR" sz="5800" b="1" dirty="0" smtClean="0">
                <a:solidFill>
                  <a:schemeClr val="tx1"/>
                </a:solidFill>
                <a:latin typeface="AcmeFont" pitchFamily="2" charset="0"/>
              </a:rPr>
              <a:t>E</a:t>
            </a:r>
            <a:r>
              <a:rPr lang="fr-FR" sz="4000" b="1" dirty="0" smtClean="0">
                <a:solidFill>
                  <a:schemeClr val="tx1"/>
                </a:solidFill>
              </a:rPr>
              <a:t>n soulignant nos </a:t>
            </a:r>
            <a:r>
              <a:rPr lang="fr-FR" sz="4000" b="1" u="sng" dirty="0" smtClean="0">
                <a:solidFill>
                  <a:schemeClr val="tx1"/>
                </a:solidFill>
              </a:rPr>
              <a:t>racines protestantes issues des réformes </a:t>
            </a:r>
            <a:r>
              <a:rPr lang="fr-FR" sz="4000" b="1" dirty="0" smtClean="0">
                <a:solidFill>
                  <a:schemeClr val="tx1"/>
                </a:solidFill>
              </a:rPr>
              <a:t>du XVIe, des Missions de Londres et de Paris, du courage des évangélistes polynésiens et des </a:t>
            </a:r>
            <a:r>
              <a:rPr lang="fr-FR" sz="4000" b="1" dirty="0" err="1" smtClean="0">
                <a:solidFill>
                  <a:schemeClr val="tx1"/>
                </a:solidFill>
              </a:rPr>
              <a:t>Natas</a:t>
            </a:r>
            <a:r>
              <a:rPr lang="fr-FR" sz="4000" b="1" dirty="0" smtClean="0">
                <a:solidFill>
                  <a:schemeClr val="tx1"/>
                </a:solidFill>
              </a:rPr>
              <a:t> qui ont ancré la Parole de Dieu dans nos îles, et de la proclamation de 1960 qui déclare notre Eglise autonome et libre à l’égard des missions de Paris, sous le nom d’Eglise Evangélique en Nouvelle Calédonie et aux Îles Loyauté (EENCIL).</a:t>
            </a:r>
          </a:p>
          <a:p>
            <a:r>
              <a:rPr lang="fr-FR" sz="4000" b="1" dirty="0" smtClean="0">
                <a:solidFill>
                  <a:schemeClr val="tx1"/>
                </a:solidFill>
                <a:latin typeface="AcmeFont" pitchFamily="2" charset="0"/>
              </a:rPr>
              <a:t>- </a:t>
            </a:r>
            <a:r>
              <a:rPr lang="fr-FR" sz="5800" b="1" dirty="0" smtClean="0">
                <a:solidFill>
                  <a:schemeClr val="tx1"/>
                </a:solidFill>
                <a:latin typeface="AcmeFont" pitchFamily="2" charset="0"/>
              </a:rPr>
              <a:t>E</a:t>
            </a:r>
            <a:r>
              <a:rPr lang="fr-FR" sz="4000" b="1" dirty="0" smtClean="0">
                <a:solidFill>
                  <a:schemeClr val="tx1"/>
                </a:solidFill>
              </a:rPr>
              <a:t>n confirmant notre légitime </a:t>
            </a:r>
            <a:r>
              <a:rPr lang="fr-FR" sz="4000" b="1" u="sng" dirty="0" smtClean="0">
                <a:solidFill>
                  <a:schemeClr val="tx1"/>
                </a:solidFill>
              </a:rPr>
              <a:t>enracinement dans la culture kanak, </a:t>
            </a:r>
            <a:r>
              <a:rPr lang="fr-FR" sz="4000" b="1" dirty="0" smtClean="0">
                <a:solidFill>
                  <a:schemeClr val="tx1"/>
                </a:solidFill>
              </a:rPr>
              <a:t>autrement dit notre manière de « dire Dieu » dans nos propres langues, à travers nos us et coutumes,</a:t>
            </a:r>
          </a:p>
          <a:p>
            <a:r>
              <a:rPr lang="fr-FR" sz="4000" b="1" dirty="0" smtClean="0">
                <a:solidFill>
                  <a:schemeClr val="tx1"/>
                </a:solidFill>
              </a:rPr>
              <a:t>	. </a:t>
            </a:r>
            <a:r>
              <a:rPr lang="fr-FR" sz="5800" b="1" dirty="0" smtClean="0">
                <a:solidFill>
                  <a:schemeClr val="tx1"/>
                </a:solidFill>
                <a:latin typeface="AcmeFont" pitchFamily="2" charset="0"/>
              </a:rPr>
              <a:t>E</a:t>
            </a:r>
            <a:r>
              <a:rPr lang="fr-FR" sz="4000" b="1" dirty="0" smtClean="0">
                <a:solidFill>
                  <a:schemeClr val="tx1"/>
                </a:solidFill>
              </a:rPr>
              <a:t>n proclamant que nous avons toujours </a:t>
            </a:r>
            <a:r>
              <a:rPr lang="fr-FR" sz="4000" b="1" u="sng" dirty="0" smtClean="0">
                <a:solidFill>
                  <a:schemeClr val="tx1"/>
                </a:solidFill>
              </a:rPr>
              <a:t>une mission </a:t>
            </a:r>
            <a:r>
              <a:rPr lang="fr-FR" sz="4000" b="1" dirty="0" smtClean="0">
                <a:solidFill>
                  <a:schemeClr val="tx1"/>
                </a:solidFill>
              </a:rPr>
              <a:t>à assurer auprès des gens d’ici et d’ailleurs, par nos projets d’évangélisation, de diaconie et de formation du peuple de Dieu.</a:t>
            </a:r>
          </a:p>
          <a:p>
            <a:r>
              <a:rPr lang="fr-FR" sz="4000" b="1" dirty="0" smtClean="0">
                <a:solidFill>
                  <a:schemeClr val="tx1"/>
                </a:solidFill>
              </a:rPr>
              <a:t>	. </a:t>
            </a:r>
            <a:r>
              <a:rPr lang="fr-FR" sz="5800" dirty="0" smtClean="0">
                <a:solidFill>
                  <a:schemeClr val="tx1"/>
                </a:solidFill>
                <a:latin typeface="AcmeFont" pitchFamily="2" charset="0"/>
              </a:rPr>
              <a:t>E</a:t>
            </a:r>
            <a:r>
              <a:rPr lang="fr-FR" sz="4000" dirty="0" smtClean="0">
                <a:solidFill>
                  <a:schemeClr val="tx1"/>
                </a:solidFill>
              </a:rPr>
              <a:t>n</a:t>
            </a:r>
            <a:r>
              <a:rPr lang="fr-FR" sz="4000" b="1" dirty="0" smtClean="0">
                <a:solidFill>
                  <a:schemeClr val="tx1"/>
                </a:solidFill>
              </a:rPr>
              <a:t> confirmant la vocation christique qui nous autorise à proclamer </a:t>
            </a:r>
            <a:r>
              <a:rPr lang="fr-FR" sz="4000" b="1" u="sng" dirty="0" smtClean="0">
                <a:solidFill>
                  <a:schemeClr val="tx1"/>
                </a:solidFill>
              </a:rPr>
              <a:t>une parole libératrice </a:t>
            </a:r>
            <a:r>
              <a:rPr lang="fr-FR" sz="4000" b="1" dirty="0" smtClean="0">
                <a:solidFill>
                  <a:schemeClr val="tx1"/>
                </a:solidFill>
              </a:rPr>
              <a:t>qui accompagnera toujours notre peuple vers sa pleine souveraineté</a:t>
            </a:r>
            <a:endParaRPr lang="fr-FR" sz="4000" b="1" dirty="0">
              <a:solidFill>
                <a:schemeClr val="tx1"/>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trips(down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81000" y="260648"/>
            <a:ext cx="8583488" cy="6408712"/>
          </a:xfrm>
        </p:spPr>
        <p:txBody>
          <a:bodyPr>
            <a:normAutofit fontScale="70000" lnSpcReduction="20000"/>
          </a:bodyPr>
          <a:lstStyle/>
          <a:p>
            <a:r>
              <a:rPr lang="fr-FR" sz="4000" b="1" cap="all" dirty="0" smtClean="0">
                <a:latin typeface="Commons" pitchFamily="2" charset="0"/>
              </a:rPr>
              <a:t>Titre 4. Notre vision </a:t>
            </a:r>
            <a:endParaRPr lang="fr-FR" dirty="0" smtClean="0"/>
          </a:p>
          <a:p>
            <a:r>
              <a:rPr lang="fr-FR" sz="2800" b="1" dirty="0" smtClean="0">
                <a:solidFill>
                  <a:schemeClr val="tx1"/>
                </a:solidFill>
              </a:rPr>
              <a:t>Nous voulons être « Une Eglise dynamique, </a:t>
            </a:r>
          </a:p>
          <a:p>
            <a:r>
              <a:rPr lang="fr-FR" sz="2800" b="1" dirty="0" smtClean="0">
                <a:solidFill>
                  <a:schemeClr val="tx1"/>
                </a:solidFill>
              </a:rPr>
              <a:t>unie dans la diversité, pour témoigner </a:t>
            </a:r>
          </a:p>
          <a:p>
            <a:r>
              <a:rPr lang="fr-FR" sz="2800" b="1" dirty="0" smtClean="0">
                <a:solidFill>
                  <a:schemeClr val="tx1"/>
                </a:solidFill>
              </a:rPr>
              <a:t>fidèlement  la mission de Dieu, </a:t>
            </a:r>
          </a:p>
          <a:p>
            <a:r>
              <a:rPr lang="fr-FR" sz="2800" b="1" dirty="0" smtClean="0">
                <a:solidFill>
                  <a:schemeClr val="tx1"/>
                </a:solidFill>
              </a:rPr>
              <a:t>aujourd’hui ici et ailleurs ».</a:t>
            </a:r>
          </a:p>
          <a:p>
            <a:endParaRPr lang="fr-FR" sz="2800" b="1" dirty="0" smtClean="0">
              <a:solidFill>
                <a:schemeClr val="tx1"/>
              </a:solidFill>
            </a:endParaRPr>
          </a:p>
          <a:p>
            <a:r>
              <a:rPr lang="fr-FR" sz="2800" b="1" dirty="0" smtClean="0">
                <a:solidFill>
                  <a:schemeClr val="tx1"/>
                </a:solidFill>
              </a:rPr>
              <a:t>Par « une église » nous reconnaissons que</a:t>
            </a:r>
          </a:p>
          <a:p>
            <a:r>
              <a:rPr lang="fr-FR" sz="2800" b="1" dirty="0" smtClean="0">
                <a:solidFill>
                  <a:schemeClr val="tx1"/>
                </a:solidFill>
              </a:rPr>
              <a:t>l’Eglise est une et  nous inscrivons dans </a:t>
            </a:r>
          </a:p>
          <a:p>
            <a:r>
              <a:rPr lang="fr-FR" sz="2800" b="1" dirty="0" smtClean="0">
                <a:solidFill>
                  <a:schemeClr val="tx1"/>
                </a:solidFill>
              </a:rPr>
              <a:t>l’Eglise universelle corps du Christ.</a:t>
            </a:r>
          </a:p>
          <a:p>
            <a:endParaRPr lang="fr-FR" sz="2800" b="1" dirty="0" smtClean="0">
              <a:solidFill>
                <a:schemeClr val="tx1"/>
              </a:solidFill>
            </a:endParaRPr>
          </a:p>
          <a:p>
            <a:r>
              <a:rPr lang="fr-FR" sz="2800" b="1" dirty="0" smtClean="0">
                <a:solidFill>
                  <a:schemeClr val="tx1"/>
                </a:solidFill>
              </a:rPr>
              <a:t>Par « dynamique » nous reconnaissons que </a:t>
            </a:r>
          </a:p>
          <a:p>
            <a:r>
              <a:rPr lang="fr-FR" sz="2800" b="1" dirty="0" smtClean="0">
                <a:solidFill>
                  <a:schemeClr val="tx1"/>
                </a:solidFill>
              </a:rPr>
              <a:t>la mission s’inscrit dans le mouvement et </a:t>
            </a:r>
          </a:p>
          <a:p>
            <a:r>
              <a:rPr lang="fr-FR" sz="2800" b="1" dirty="0" smtClean="0">
                <a:solidFill>
                  <a:schemeClr val="tx1"/>
                </a:solidFill>
              </a:rPr>
              <a:t>opère dans l’Histoire et dans le monde.</a:t>
            </a:r>
          </a:p>
          <a:p>
            <a:endParaRPr lang="fr-FR" sz="2800" b="1" dirty="0" smtClean="0">
              <a:solidFill>
                <a:schemeClr val="tx1"/>
              </a:solidFill>
            </a:endParaRPr>
          </a:p>
          <a:p>
            <a:r>
              <a:rPr lang="fr-FR" sz="2800" b="1" dirty="0" smtClean="0">
                <a:solidFill>
                  <a:schemeClr val="tx1"/>
                </a:solidFill>
              </a:rPr>
              <a:t>Par « unie dans la diversité », nous </a:t>
            </a:r>
          </a:p>
          <a:p>
            <a:r>
              <a:rPr lang="fr-FR" sz="2800" b="1" dirty="0" smtClean="0">
                <a:solidFill>
                  <a:schemeClr val="tx1"/>
                </a:solidFill>
              </a:rPr>
              <a:t>reconnaissons que les différences </a:t>
            </a:r>
          </a:p>
          <a:p>
            <a:r>
              <a:rPr lang="fr-FR" sz="2800" b="1" dirty="0" smtClean="0">
                <a:solidFill>
                  <a:schemeClr val="tx1"/>
                </a:solidFill>
              </a:rPr>
              <a:t>(ethniques, culturelles cultuelles…) contribuent à </a:t>
            </a:r>
          </a:p>
          <a:p>
            <a:r>
              <a:rPr lang="fr-FR" sz="2800" b="1" dirty="0" smtClean="0">
                <a:solidFill>
                  <a:schemeClr val="tx1"/>
                </a:solidFill>
              </a:rPr>
              <a:t>nous enrichir et à nous former à atteindre l’homme authentique à l’image de Dieu. Nous devons chercher la conformité à l’Evangile et éviter toutes tendances à l’uniformité.</a:t>
            </a:r>
          </a:p>
          <a:p>
            <a:endParaRPr lang="fr-FR" sz="2400" dirty="0" smtClean="0"/>
          </a:p>
          <a:p>
            <a:endParaRPr lang="fr-FR" sz="2400" dirty="0" smtClean="0"/>
          </a:p>
          <a:p>
            <a:endParaRPr lang="fr-FR" dirty="0"/>
          </a:p>
        </p:txBody>
      </p:sp>
      <p:sp>
        <p:nvSpPr>
          <p:cNvPr id="3074" name="AutoShape 2"/>
          <p:cNvSpPr>
            <a:spLocks noChangeArrowheads="1"/>
          </p:cNvSpPr>
          <p:nvPr/>
        </p:nvSpPr>
        <p:spPr bwMode="auto">
          <a:xfrm>
            <a:off x="5904656" y="188640"/>
            <a:ext cx="3275856" cy="4826853"/>
          </a:xfrm>
          <a:prstGeom prst="bracePair">
            <a:avLst>
              <a:gd name="adj" fmla="val 8333"/>
            </a:avLst>
          </a:prstGeom>
          <a:solidFill>
            <a:schemeClr val="accent3">
              <a:lumMod val="40000"/>
              <a:lumOff val="60000"/>
            </a:schemeClr>
          </a:solidFill>
          <a:ln w="3175">
            <a:noFill/>
            <a:round/>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effectLst/>
                <a:latin typeface="Calibri" pitchFamily="34" charset="0"/>
                <a:cs typeface="Arial" pitchFamily="34" charset="0"/>
              </a:rPr>
              <a:t>Une Eglise dynamique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effectLst/>
                <a:latin typeface="Calibri" pitchFamily="34" charset="0"/>
                <a:cs typeface="Arial" pitchFamily="34" charset="0"/>
              </a:rPr>
              <a:t>Unie dans la diversité</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effectLst/>
                <a:latin typeface="Calibri" pitchFamily="34" charset="0"/>
                <a:cs typeface="Arial" pitchFamily="34" charset="0"/>
              </a:rPr>
              <a:t>Pour témoigner fidèlement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effectLst/>
                <a:latin typeface="Calibri" pitchFamily="34" charset="0"/>
                <a:cs typeface="Arial" pitchFamily="34" charset="0"/>
              </a:rPr>
              <a:t>De la mission  de Dieu</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1" u="none" strike="noStrike" cap="none" normalizeH="0" baseline="0" dirty="0" smtClean="0">
                <a:ln>
                  <a:noFill/>
                </a:ln>
                <a:effectLst/>
                <a:latin typeface="Calibri" pitchFamily="34" charset="0"/>
                <a:cs typeface="Arial" pitchFamily="34" charset="0"/>
              </a:rPr>
              <a:t>Aujourd’hui, Ici et ailleurs</a:t>
            </a:r>
            <a:endParaRPr kumimoji="0" lang="fr-FR" sz="2800" b="0" i="0" u="none" strike="noStrike" cap="none" normalizeH="0" baseline="0" dirty="0" smtClean="0">
              <a:ln>
                <a:noFill/>
              </a:ln>
              <a:effectLst/>
              <a:latin typeface="Arial" pitchFamily="34" charset="0"/>
              <a:cs typeface="Arial"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0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79512" y="188640"/>
            <a:ext cx="8424936" cy="6669360"/>
          </a:xfrm>
          <a:solidFill>
            <a:schemeClr val="accent1">
              <a:lumMod val="40000"/>
              <a:lumOff val="60000"/>
            </a:schemeClr>
          </a:solidFill>
        </p:spPr>
        <p:txBody>
          <a:bodyPr>
            <a:normAutofit fontScale="62500" lnSpcReduction="20000"/>
          </a:bodyPr>
          <a:lstStyle/>
          <a:p>
            <a:r>
              <a:rPr lang="fr-FR" sz="3400" b="1" dirty="0" smtClean="0">
                <a:solidFill>
                  <a:schemeClr val="tx1"/>
                </a:solidFill>
              </a:rPr>
              <a:t>Par « témoigner fidèlement », </a:t>
            </a:r>
          </a:p>
          <a:p>
            <a:r>
              <a:rPr lang="fr-FR" sz="3400" b="1" dirty="0" smtClean="0">
                <a:solidFill>
                  <a:schemeClr val="tx1"/>
                </a:solidFill>
              </a:rPr>
              <a:t>nous nous reconnaissons </a:t>
            </a:r>
          </a:p>
          <a:p>
            <a:r>
              <a:rPr lang="fr-FR" sz="3400" b="1" dirty="0" smtClean="0">
                <a:solidFill>
                  <a:schemeClr val="tx1"/>
                </a:solidFill>
              </a:rPr>
              <a:t>qu’il n’y a de mission que </a:t>
            </a:r>
          </a:p>
          <a:p>
            <a:r>
              <a:rPr lang="fr-FR" sz="3400" b="1" dirty="0" smtClean="0">
                <a:solidFill>
                  <a:schemeClr val="tx1"/>
                </a:solidFill>
              </a:rPr>
              <a:t>mission de Dieu.  </a:t>
            </a:r>
          </a:p>
          <a:p>
            <a:endParaRPr lang="fr-FR" sz="3400" b="1" dirty="0" smtClean="0">
              <a:solidFill>
                <a:schemeClr val="tx1"/>
              </a:solidFill>
            </a:endParaRPr>
          </a:p>
          <a:p>
            <a:r>
              <a:rPr lang="fr-FR" sz="3400" b="1" dirty="0" smtClean="0">
                <a:solidFill>
                  <a:schemeClr val="tx1"/>
                </a:solidFill>
              </a:rPr>
              <a:t>Par « la mission de Dieu » nous </a:t>
            </a:r>
          </a:p>
          <a:p>
            <a:r>
              <a:rPr lang="fr-FR" sz="3400" b="1" dirty="0" smtClean="0">
                <a:solidFill>
                  <a:schemeClr val="tx1"/>
                </a:solidFill>
              </a:rPr>
              <a:t>nous engageons à la continuer et </a:t>
            </a:r>
          </a:p>
          <a:p>
            <a:r>
              <a:rPr lang="fr-FR" sz="3400" b="1" dirty="0" smtClean="0">
                <a:solidFill>
                  <a:schemeClr val="tx1"/>
                </a:solidFill>
              </a:rPr>
              <a:t>à la vivre au profit des autres.</a:t>
            </a:r>
          </a:p>
          <a:p>
            <a:endParaRPr lang="fr-FR" sz="3400" b="1" dirty="0" smtClean="0">
              <a:solidFill>
                <a:schemeClr val="tx1"/>
              </a:solidFill>
            </a:endParaRPr>
          </a:p>
          <a:p>
            <a:endParaRPr lang="fr-FR" sz="3400" b="1" dirty="0" smtClean="0">
              <a:solidFill>
                <a:schemeClr val="tx1"/>
              </a:solidFill>
            </a:endParaRPr>
          </a:p>
          <a:p>
            <a:r>
              <a:rPr lang="fr-FR" sz="3400" b="1" dirty="0" smtClean="0">
                <a:solidFill>
                  <a:schemeClr val="tx1"/>
                </a:solidFill>
              </a:rPr>
              <a:t>Par « Aujourd’hui, ici et ailleurs » nous </a:t>
            </a:r>
          </a:p>
          <a:p>
            <a:r>
              <a:rPr lang="fr-FR" sz="3400" b="1" dirty="0" smtClean="0">
                <a:solidFill>
                  <a:schemeClr val="tx1"/>
                </a:solidFill>
              </a:rPr>
              <a:t>déclarons que la mission est toujours à </a:t>
            </a:r>
          </a:p>
          <a:p>
            <a:r>
              <a:rPr lang="fr-FR" sz="3400" b="1" dirty="0" smtClean="0">
                <a:solidFill>
                  <a:schemeClr val="tx1"/>
                </a:solidFill>
              </a:rPr>
              <a:t>repenser par rapport au contexte, au temps et </a:t>
            </a:r>
          </a:p>
          <a:p>
            <a:r>
              <a:rPr lang="fr-FR" sz="3400" b="1" dirty="0" smtClean="0">
                <a:solidFill>
                  <a:schemeClr val="tx1"/>
                </a:solidFill>
              </a:rPr>
              <a:t>aux contingences du moment.</a:t>
            </a:r>
          </a:p>
          <a:p>
            <a:r>
              <a:rPr lang="fr-FR" sz="2800" b="1" dirty="0" smtClean="0">
                <a:solidFill>
                  <a:schemeClr val="tx1"/>
                </a:solidFill>
              </a:rPr>
              <a:t> </a:t>
            </a:r>
          </a:p>
          <a:p>
            <a:r>
              <a:rPr lang="fr-FR" sz="3600" b="1" dirty="0" smtClean="0">
                <a:solidFill>
                  <a:schemeClr val="tx1"/>
                </a:solidFill>
              </a:rPr>
              <a:t>La recherche d’un </a:t>
            </a:r>
            <a:r>
              <a:rPr lang="fr-FR" sz="5200" b="1" dirty="0" smtClean="0">
                <a:solidFill>
                  <a:schemeClr val="tx1"/>
                </a:solidFill>
              </a:rPr>
              <a:t>« Christ des Îles » </a:t>
            </a:r>
            <a:r>
              <a:rPr lang="fr-FR" sz="3600" b="1" dirty="0" smtClean="0">
                <a:solidFill>
                  <a:schemeClr val="tx1"/>
                </a:solidFill>
              </a:rPr>
              <a:t>encourage le développement de l’être humain, en tant que sujet principal de la préoccupation divine, à la fois pécheur et pardonné, sans cesse interpellé par le message de la grâce.</a:t>
            </a:r>
          </a:p>
          <a:p>
            <a:r>
              <a:rPr lang="fr-FR" sz="2800" b="1" dirty="0" smtClean="0">
                <a:solidFill>
                  <a:schemeClr val="tx1"/>
                </a:solidFill>
              </a:rPr>
              <a:t> </a:t>
            </a:r>
            <a:endParaRPr lang="fr-FR" sz="2800" b="1" dirty="0">
              <a:solidFill>
                <a:schemeClr val="tx1"/>
              </a:solidFill>
            </a:endParaRPr>
          </a:p>
        </p:txBody>
      </p:sp>
      <p:pic>
        <p:nvPicPr>
          <p:cNvPr id="7" name="Espace réservé pour une image  4" descr="01CRON-IM1001-round-island-lodge-1475.jpg"/>
          <p:cNvPicPr>
            <a:picLocks noChangeAspect="1"/>
          </p:cNvPicPr>
          <p:nvPr/>
        </p:nvPicPr>
        <p:blipFill>
          <a:blip r:embed="rId2" cstate="print"/>
          <a:srcRect l="13054" r="13054"/>
          <a:stretch>
            <a:fillRect/>
          </a:stretch>
        </p:blipFill>
        <p:spPr>
          <a:xfrm>
            <a:off x="4355976" y="188640"/>
            <a:ext cx="4572001" cy="3140968"/>
          </a:xfrm>
          <a:prstGeom prst="rect">
            <a:avLst/>
          </a:prstGeom>
          <a:solidFill>
            <a:schemeClr val="bg1"/>
          </a:solidFill>
          <a:ln w="6350">
            <a:solidFill>
              <a:schemeClr val="accent1"/>
            </a:solidFill>
          </a:ln>
          <a:effectLst>
            <a:reflection blurRad="1000" stA="49000" endA="500" endPos="10000" dist="900" dir="5400000" sy="-90000" algn="bl" rotWithShape="0"/>
          </a:effec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ox(i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ox(in)">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ox(in)">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box(in)">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ox(i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box(in)">
                                      <p:cBhvr>
                                        <p:cTn id="52" dur="500"/>
                                        <p:tgtEl>
                                          <p:spTgt spid="4">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
                                            <p:txEl>
                                              <p:pRg st="11" end="11"/>
                                            </p:txEl>
                                          </p:spTgt>
                                        </p:tgtEl>
                                        <p:attrNameLst>
                                          <p:attrName>style.visibility</p:attrName>
                                        </p:attrNameLst>
                                      </p:cBhvr>
                                      <p:to>
                                        <p:strVal val="visible"/>
                                      </p:to>
                                    </p:set>
                                    <p:animEffect transition="in" filter="box(in)">
                                      <p:cBhvr>
                                        <p:cTn id="57" dur="500"/>
                                        <p:tgtEl>
                                          <p:spTgt spid="4">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box(in)">
                                      <p:cBhvr>
                                        <p:cTn id="62" dur="5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Effect transition="in" filter="box(in)">
                                      <p:cBhvr>
                                        <p:cTn id="67" dur="500"/>
                                        <p:tgtEl>
                                          <p:spTgt spid="4">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
                                            <p:txEl>
                                              <p:pRg st="14" end="14"/>
                                            </p:txEl>
                                          </p:spTgt>
                                        </p:tgtEl>
                                        <p:attrNameLst>
                                          <p:attrName>style.visibility</p:attrName>
                                        </p:attrNameLst>
                                      </p:cBhvr>
                                      <p:to>
                                        <p:strVal val="visible"/>
                                      </p:to>
                                    </p:set>
                                    <p:animEffect transition="in" filter="box(in)">
                                      <p:cBhvr>
                                        <p:cTn id="72" dur="500"/>
                                        <p:tgtEl>
                                          <p:spTgt spid="4">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
                                            <p:txEl>
                                              <p:pRg st="15" end="15"/>
                                            </p:txEl>
                                          </p:spTgt>
                                        </p:tgtEl>
                                        <p:attrNameLst>
                                          <p:attrName>style.visibility</p:attrName>
                                        </p:attrNameLst>
                                      </p:cBhvr>
                                      <p:to>
                                        <p:strVal val="visible"/>
                                      </p:to>
                                    </p:set>
                                    <p:animEffect transition="in" filter="box(in)">
                                      <p:cBhvr>
                                        <p:cTn id="77" dur="500"/>
                                        <p:tgtEl>
                                          <p:spTgt spid="4">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
                                            <p:txEl>
                                              <p:pRg st="16" end="16"/>
                                            </p:txEl>
                                          </p:spTgt>
                                        </p:tgtEl>
                                        <p:attrNameLst>
                                          <p:attrName>style.visibility</p:attrName>
                                        </p:attrNameLst>
                                      </p:cBhvr>
                                      <p:to>
                                        <p:strVal val="visible"/>
                                      </p:to>
                                    </p:set>
                                    <p:animEffect transition="in" filter="box(in)">
                                      <p:cBhvr>
                                        <p:cTn id="82" dur="500"/>
                                        <p:tgtEl>
                                          <p:spTgt spid="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539552" y="-171400"/>
            <a:ext cx="8208912" cy="6840760"/>
          </a:xfrm>
          <a:solidFill>
            <a:schemeClr val="accent2">
              <a:lumMod val="60000"/>
              <a:lumOff val="40000"/>
            </a:schemeClr>
          </a:solidFill>
          <a:ln>
            <a:noFill/>
          </a:ln>
          <a:effectLst/>
          <a:scene3d>
            <a:camera prst="perspectiveAbove"/>
            <a:lightRig rig="glow" dir="t">
              <a:rot lat="0" lon="0" rev="14100000"/>
            </a:lightRig>
          </a:scene3d>
          <a:sp3d prstMaterial="softEdge">
            <a:bevelT w="127000" prst="artDeco"/>
          </a:sp3d>
        </p:spPr>
        <p:txBody>
          <a:bodyPr>
            <a:normAutofit fontScale="85000" lnSpcReduction="20000"/>
          </a:bodyPr>
          <a:lstStyle/>
          <a:p>
            <a:endParaRPr lang="fr-FR" sz="4000" b="1" cap="all" dirty="0" smtClean="0">
              <a:latin typeface="Commons" pitchFamily="2" charset="0"/>
            </a:endParaRPr>
          </a:p>
          <a:p>
            <a:pPr algn="ctr"/>
            <a:r>
              <a:rPr lang="fr-FR" sz="4000" b="1" cap="all" dirty="0" smtClean="0">
                <a:solidFill>
                  <a:schemeClr val="tx1"/>
                </a:solidFill>
                <a:latin typeface="Commons" pitchFamily="2" charset="0"/>
              </a:rPr>
              <a:t>Titre 5. Objectif global </a:t>
            </a:r>
          </a:p>
          <a:p>
            <a:pPr algn="ctr"/>
            <a:r>
              <a:rPr lang="fr-FR" sz="3600" b="1" dirty="0" smtClean="0">
                <a:solidFill>
                  <a:schemeClr val="tx1"/>
                </a:solidFill>
              </a:rPr>
              <a:t>Redynamisation de l’EENCIL</a:t>
            </a:r>
          </a:p>
          <a:p>
            <a:pPr algn="ctr"/>
            <a:r>
              <a:rPr lang="fr-FR" b="1" cap="all" dirty="0" smtClean="0">
                <a:solidFill>
                  <a:schemeClr val="tx1"/>
                </a:solidFill>
              </a:rPr>
              <a:t>                                       </a:t>
            </a:r>
          </a:p>
          <a:p>
            <a:pPr algn="ctr"/>
            <a:r>
              <a:rPr lang="fr-FR" sz="2800" b="1" dirty="0" smtClean="0">
                <a:solidFill>
                  <a:schemeClr val="tx1"/>
                </a:solidFill>
              </a:rPr>
              <a:t>Nous sommes conscients de l’urgence de la mission. Nous constatons que les liens sociaux se désagrègent autour de nous. Ce qui paraissait solide et intangible (comme la coutume kanak) se délite peu à peu. </a:t>
            </a:r>
          </a:p>
          <a:p>
            <a:pPr algn="ctr"/>
            <a:r>
              <a:rPr lang="fr-FR" sz="2800" b="1" dirty="0" smtClean="0">
                <a:solidFill>
                  <a:schemeClr val="tx1"/>
                </a:solidFill>
              </a:rPr>
              <a:t>Les familles se décomposent et se recomposent. </a:t>
            </a:r>
          </a:p>
          <a:p>
            <a:pPr algn="ctr"/>
            <a:r>
              <a:rPr lang="fr-FR" sz="2800" b="1" dirty="0" smtClean="0">
                <a:solidFill>
                  <a:schemeClr val="tx1"/>
                </a:solidFill>
              </a:rPr>
              <a:t>Les jeunes défient la tradition. Les liens matrimoniaux s’éloignent du sacré. </a:t>
            </a:r>
          </a:p>
          <a:p>
            <a:pPr algn="ctr"/>
            <a:r>
              <a:rPr lang="fr-FR" sz="2800" b="1" dirty="0" smtClean="0">
                <a:solidFill>
                  <a:schemeClr val="tx1"/>
                </a:solidFill>
              </a:rPr>
              <a:t>Les régimes politiques changent constamment. </a:t>
            </a:r>
          </a:p>
          <a:p>
            <a:pPr algn="ctr"/>
            <a:r>
              <a:rPr lang="fr-FR" sz="2800" b="1" dirty="0" smtClean="0">
                <a:solidFill>
                  <a:schemeClr val="tx1"/>
                </a:solidFill>
              </a:rPr>
              <a:t>Les pratiques religieuses se diversifient et tendent à perdre leur sens évangélique. </a:t>
            </a:r>
          </a:p>
          <a:p>
            <a:pPr algn="ctr"/>
            <a:r>
              <a:rPr lang="fr-FR" sz="2800" b="1" dirty="0" smtClean="0">
                <a:solidFill>
                  <a:schemeClr val="tx1"/>
                </a:solidFill>
              </a:rPr>
              <a:t>Un gigantesque supermarché de la croyance vend une foi à sa mesure sans se soucier d’ancrage et de cohérence. </a:t>
            </a:r>
          </a:p>
          <a:p>
            <a:pPr algn="ctr"/>
            <a:r>
              <a:rPr lang="fr-FR" sz="2800" b="1" dirty="0" smtClean="0">
                <a:solidFill>
                  <a:schemeClr val="tx1"/>
                </a:solidFill>
              </a:rPr>
              <a:t>Le nombre de squats contraste dans un pays qui n’est pas déclaré appartenant au Tiers monde.</a:t>
            </a:r>
          </a:p>
          <a:p>
            <a:pPr algn="ctr"/>
            <a:r>
              <a:rPr lang="fr-FR" sz="2800" b="1" dirty="0" smtClean="0">
                <a:solidFill>
                  <a:schemeClr val="tx1"/>
                </a:solidFill>
              </a:rPr>
              <a:t> </a:t>
            </a:r>
          </a:p>
          <a:p>
            <a:endParaRPr lang="fr-FR"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circle(in)">
                                      <p:cBhvr>
                                        <p:cTn id="42" dur="20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circle(in)">
                                      <p:cBhvr>
                                        <p:cTn id="52" dur="20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circle(in)">
                                      <p:cBhvr>
                                        <p:cTn id="57" dur="20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circle(in)">
                                      <p:cBhvr>
                                        <p:cTn id="62" dur="2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1297</TotalTime>
  <Words>1292</Words>
  <Application>Microsoft Office PowerPoint</Application>
  <PresentationFormat>Affichage à l'écran (4:3)</PresentationFormat>
  <Paragraphs>246</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Promenade</vt:lpstr>
      <vt:lpstr>Programme missionnaire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Quelle mission pour Eglise Protestante de Kanaky NeW-CalédoniA?</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missionnaire</dc:title>
  <dc:creator>user</dc:creator>
  <cp:lastModifiedBy>user</cp:lastModifiedBy>
  <cp:revision>14</cp:revision>
  <dcterms:created xsi:type="dcterms:W3CDTF">2014-04-30T06:33:26Z</dcterms:created>
  <dcterms:modified xsi:type="dcterms:W3CDTF">2014-07-11T06:19:55Z</dcterms:modified>
</cp:coreProperties>
</file>